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3" r:id="rId2"/>
    <p:sldId id="258" r:id="rId3"/>
    <p:sldId id="282" r:id="rId4"/>
    <p:sldId id="283" r:id="rId5"/>
    <p:sldId id="349" r:id="rId6"/>
    <p:sldId id="357" r:id="rId7"/>
    <p:sldId id="363" r:id="rId8"/>
    <p:sldId id="333" r:id="rId9"/>
    <p:sldId id="364" r:id="rId10"/>
    <p:sldId id="365" r:id="rId11"/>
    <p:sldId id="373" r:id="rId12"/>
    <p:sldId id="366" r:id="rId13"/>
    <p:sldId id="367" r:id="rId14"/>
    <p:sldId id="368" r:id="rId15"/>
    <p:sldId id="374" r:id="rId16"/>
    <p:sldId id="369" r:id="rId17"/>
    <p:sldId id="370" r:id="rId18"/>
    <p:sldId id="371" r:id="rId19"/>
    <p:sldId id="375" r:id="rId20"/>
    <p:sldId id="345" r:id="rId21"/>
    <p:sldId id="288" r:id="rId22"/>
    <p:sldId id="355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" initials="N" lastIdx="1" clrIdx="0">
    <p:extLst>
      <p:ext uri="{19B8F6BF-5375-455C-9EA6-DF929625EA0E}">
        <p15:presenceInfo xmlns:p15="http://schemas.microsoft.com/office/powerpoint/2012/main" userId="Nico" providerId="None"/>
      </p:ext>
    </p:extLst>
  </p:cmAuthor>
  <p:cmAuthor id="2" name="Maxime Borel" initials="MB" lastIdx="2" clrIdx="1">
    <p:extLst>
      <p:ext uri="{19B8F6BF-5375-455C-9EA6-DF929625EA0E}">
        <p15:presenceInfo xmlns:p15="http://schemas.microsoft.com/office/powerpoint/2012/main" userId="S::maxime.borel@unil.ch::7150cced-e032-4ff3-9482-156dade2ca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9" autoAdjust="0"/>
    <p:restoredTop sz="94697"/>
  </p:normalViewPr>
  <p:slideViewPr>
    <p:cSldViewPr snapToGrid="0">
      <p:cViewPr varScale="1">
        <p:scale>
          <a:sx n="108" d="100"/>
          <a:sy n="108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2T14:45:23.933" idx="1">
    <p:pos x="5944" y="2239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100D-827D-49BF-8198-BF0831AC113D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48A78-CE50-43A2-9779-089C102D453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458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65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915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Money neutrality to mention in </a:t>
            </a:r>
            <a:r>
              <a:rPr lang="en-US" dirty="0" err="1"/>
              <a:t>Continous</a:t>
            </a:r>
            <a:r>
              <a:rPr lang="en-US" dirty="0"/>
              <a:t> future </a:t>
            </a:r>
          </a:p>
          <a:p>
            <a:r>
              <a:rPr lang="en-US" dirty="0"/>
              <a:t>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335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975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813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QR c’est notre </a:t>
            </a:r>
            <a:r>
              <a:rPr lang="fr-CH" dirty="0" err="1"/>
              <a:t>github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7378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495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967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302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09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576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121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2444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251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376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569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2185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A88F0-F36A-42A3-B077-FE6F417DA1EF}" type="datetimeFigureOut">
              <a:rPr lang="fr-CH" smtClean="0"/>
              <a:t>14.12.20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41924-8242-4331-BD14-5EDC7803038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4894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3.jpg"/><Relationship Id="rId7" Type="http://schemas.openxmlformats.org/officeDocument/2006/relationships/image" Target="../media/image65.svg"/><Relationship Id="rId12" Type="http://schemas.openxmlformats.org/officeDocument/2006/relationships/image" Target="../media/image70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2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19" Type="http://schemas.openxmlformats.org/officeDocument/2006/relationships/image" Target="../media/image77.svg"/><Relationship Id="rId4" Type="http://schemas.openxmlformats.org/officeDocument/2006/relationships/image" Target="../media/image63.jp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3.jp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23" Type="http://schemas.openxmlformats.org/officeDocument/2006/relationships/comments" Target="../comments/comment1.xml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30C116-10D7-4C20-9B6D-88E09A1C2DAF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l="-10010" t="-17393" r="-738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E14D1-88D9-47D8-828D-35E39E8F4245}"/>
              </a:ext>
            </a:extLst>
          </p:cNvPr>
          <p:cNvSpPr/>
          <p:nvPr/>
        </p:nvSpPr>
        <p:spPr>
          <a:xfrm>
            <a:off x="0" y="3399183"/>
            <a:ext cx="9144000" cy="2941975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4F6EEE-9C57-4499-B084-06B6A225787D}"/>
              </a:ext>
            </a:extLst>
          </p:cNvPr>
          <p:cNvSpPr txBox="1"/>
          <p:nvPr/>
        </p:nvSpPr>
        <p:spPr>
          <a:xfrm>
            <a:off x="477078" y="3559667"/>
            <a:ext cx="67089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QARM II Project</a:t>
            </a:r>
          </a:p>
          <a:p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Trend Following, Momentum and High Correlations</a:t>
            </a:r>
          </a:p>
          <a:p>
            <a:endParaRPr lang="fr-CH" sz="24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  <a:p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Maxime</a:t>
            </a:r>
            <a:r>
              <a:rPr lang="it-IT" sz="16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Borel</a:t>
            </a:r>
            <a:r>
              <a:rPr lang="it-IT" sz="16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&amp; Benjamin </a:t>
            </a:r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Souane</a:t>
            </a:r>
            <a:endParaRPr lang="it-IT" sz="16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8C5713-1082-47D6-9C1D-3E5E2B74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507" y="5565905"/>
            <a:ext cx="1419415" cy="4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10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0" y="728650"/>
            <a:ext cx="4425830" cy="331146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11C0ED-66AA-5543-B96A-FDFB4B1FA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56" y="728651"/>
            <a:ext cx="4425828" cy="33114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E035AA-0FC5-FC47-9050-2745D26A5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53" y="3885426"/>
            <a:ext cx="4426605" cy="253310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73C76DE-1963-2142-948C-3F1417C08450}"/>
              </a:ext>
            </a:extLst>
          </p:cNvPr>
          <p:cNvSpPr/>
          <p:nvPr/>
        </p:nvSpPr>
        <p:spPr>
          <a:xfrm>
            <a:off x="2243010" y="1425039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890B466-32B8-2F4C-8856-955214D9D121}"/>
              </a:ext>
            </a:extLst>
          </p:cNvPr>
          <p:cNvSpPr/>
          <p:nvPr/>
        </p:nvSpPr>
        <p:spPr>
          <a:xfrm>
            <a:off x="1671018" y="2776847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FA1B885-45C4-124A-AF33-4D4388864E74}"/>
              </a:ext>
            </a:extLst>
          </p:cNvPr>
          <p:cNvSpPr/>
          <p:nvPr/>
        </p:nvSpPr>
        <p:spPr>
          <a:xfrm>
            <a:off x="6122279" y="2727368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BA925DF-D54B-2545-8335-DBA4D93A5E27}"/>
              </a:ext>
            </a:extLst>
          </p:cNvPr>
          <p:cNvSpPr/>
          <p:nvPr/>
        </p:nvSpPr>
        <p:spPr>
          <a:xfrm>
            <a:off x="6607187" y="150223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5D53BCBF-78DB-A14C-B88F-B059ED914F5E}"/>
              </a:ext>
            </a:extLst>
          </p:cNvPr>
          <p:cNvSpPr/>
          <p:nvPr/>
        </p:nvSpPr>
        <p:spPr>
          <a:xfrm rot="10800000">
            <a:off x="6581454" y="4652023"/>
            <a:ext cx="585302" cy="25197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C0BA48-EB2D-BD4B-9563-AA4D2CD87C36}"/>
              </a:ext>
            </a:extLst>
          </p:cNvPr>
          <p:cNvSpPr txBox="1"/>
          <p:nvPr/>
        </p:nvSpPr>
        <p:spPr>
          <a:xfrm>
            <a:off x="7303324" y="4500748"/>
            <a:ext cx="184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 of the trading rule </a:t>
            </a:r>
          </a:p>
        </p:txBody>
      </p:sp>
    </p:spTree>
    <p:extLst>
      <p:ext uri="{BB962C8B-B14F-4D97-AF65-F5344CB8AC3E}">
        <p14:creationId xmlns:p14="http://schemas.microsoft.com/office/powerpoint/2010/main" val="35268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11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364478" y="1269483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266913" y="833974"/>
            <a:ext cx="83348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Conclusion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Better than momentum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Trading rule helps a lot but …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Highly sensitive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5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12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1096323" y="553078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/>
              <p:nvPr/>
            </p:nvSpPr>
            <p:spPr>
              <a:xfrm>
                <a:off x="319722" y="1076298"/>
                <a:ext cx="8387443" cy="583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Signal computation</a:t>
                </a: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Autocorrelation(X) using latent dimension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Trajectory Matrix - TR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Spectral decomposition </a:t>
                </a:r>
                <a14:m>
                  <m:oMath xmlns:m="http://schemas.openxmlformats.org/officeDocument/2006/math"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𝑇𝑅</m:t>
                    </m:r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sSup>
                      <m:sSupPr>
                        <m:ctrlPr>
                          <a:rPr lang="fr-CH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CH" sz="2400" b="0" i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Γ</m:t>
                        </m:r>
                      </m:e>
                      <m:sup>
                        <m:r>
                          <a:rPr lang="fr-CH" sz="2400" b="0" i="0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fr-CH" sz="2400" b="0" i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ΛΓ</m:t>
                    </m:r>
                  </m:oMath>
                </a14:m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𝑃𝐶</m:t>
                    </m:r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 sz="2400" b="0" i="0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Γ</m:t>
                    </m:r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Y the time embedded matrix of X.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𝑆</m:t>
                    </m:r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f>
                      <m:fPr>
                        <m:ctrlPr>
                          <a:rPr lang="fr-CH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fPr>
                      <m:num>
                        <m:r>
                          <a:rPr lang="fr-CH" sz="2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𝑃</m:t>
                        </m:r>
                        <m:sSub>
                          <m:sSubPr>
                            <m:ctrlP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sz="2400" b="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1,</m:t>
                            </m:r>
                            <m: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fr-CH" sz="2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𝑃</m:t>
                        </m:r>
                        <m:sSub>
                          <m:sSubPr>
                            <m:ctrlP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sz="2400" b="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1,</m:t>
                            </m:r>
                            <m:r>
                              <a:rPr lang="fr-CH" sz="2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rescaled : </a:t>
                </a:r>
                <a14:m>
                  <m:oMath xmlns:m="http://schemas.openxmlformats.org/officeDocument/2006/math">
                    <m:r>
                      <a:rPr lang="fr-CH" sz="24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𝑆</m:t>
                    </m:r>
                    <m:r>
                      <a:rPr lang="fr-CH" sz="24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</m:t>
                    </m:r>
                    <m:r>
                      <a:rPr lang="fr-CH" sz="2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 </m:t>
                    </m:r>
                    <m:sSub>
                      <m:sSubPr>
                        <m:ctrlPr>
                          <a:rPr lang="fr-CH" sz="24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CH" sz="2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[−1,1]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0066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Main Assumptions</a:t>
                </a:r>
              </a:p>
              <a:p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Length - 90 days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Latent dimension - 30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Trading rule - 20% - Overall quantity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22" y="1076298"/>
                <a:ext cx="8387443" cy="5833392"/>
              </a:xfrm>
              <a:prstGeom prst="rect">
                <a:avLst/>
              </a:prstGeom>
              <a:blipFill>
                <a:blip r:embed="rId4"/>
                <a:stretch>
                  <a:fillRect l="-945" t="-73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1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13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504" y="706801"/>
            <a:ext cx="7440749" cy="4394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79" y="4991700"/>
            <a:ext cx="9144000" cy="14252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5908072" y="5024620"/>
            <a:ext cx="72454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7386034" y="5039114"/>
            <a:ext cx="117841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F99F6-C4F8-D74F-B35C-C798194321D1}"/>
              </a:ext>
            </a:extLst>
          </p:cNvPr>
          <p:cNvSpPr/>
          <p:nvPr/>
        </p:nvSpPr>
        <p:spPr>
          <a:xfrm>
            <a:off x="4572000" y="5022642"/>
            <a:ext cx="133424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14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20" y="740345"/>
            <a:ext cx="4425829" cy="331146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11C0ED-66AA-5543-B96A-FDFB4B1FA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538" y="763525"/>
            <a:ext cx="4425828" cy="33114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C6D67A8-51F5-CA4C-A9B8-7A8B36962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22" y="4127757"/>
            <a:ext cx="4025667" cy="2303672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4F6DD776-5171-EA41-8B32-7113A07CD357}"/>
              </a:ext>
            </a:extLst>
          </p:cNvPr>
          <p:cNvSpPr/>
          <p:nvPr/>
        </p:nvSpPr>
        <p:spPr>
          <a:xfrm>
            <a:off x="1011142" y="2282858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96DA103-86E4-5C4C-8153-9F892A707D9D}"/>
              </a:ext>
            </a:extLst>
          </p:cNvPr>
          <p:cNvSpPr/>
          <p:nvPr/>
        </p:nvSpPr>
        <p:spPr>
          <a:xfrm>
            <a:off x="6663311" y="112042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B458881-7946-A741-8295-3060D65531C4}"/>
              </a:ext>
            </a:extLst>
          </p:cNvPr>
          <p:cNvSpPr/>
          <p:nvPr/>
        </p:nvSpPr>
        <p:spPr>
          <a:xfrm>
            <a:off x="5912609" y="1554656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5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15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364478" y="1269483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266913" y="1182766"/>
            <a:ext cx="8334844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Strong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Robust to sensitivity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Reduced Drawdown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Negative relationship with correlations </a:t>
            </a:r>
          </a:p>
        </p:txBody>
      </p:sp>
    </p:spTree>
    <p:extLst>
      <p:ext uri="{BB962C8B-B14F-4D97-AF65-F5344CB8AC3E}">
        <p14:creationId xmlns:p14="http://schemas.microsoft.com/office/powerpoint/2010/main" val="243713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16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1096323" y="746263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240613" y="1269483"/>
            <a:ext cx="838744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computation</a:t>
            </a:r>
          </a:p>
          <a:p>
            <a:pPr lvl="1"/>
            <a:endParaRPr lang="fr-CH" sz="12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 Assumptions &amp; </a:t>
            </a:r>
            <a:r>
              <a:rPr lang="en-US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</a:p>
          <a:p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Kernel - RBF</a:t>
            </a:r>
          </a:p>
          <a:p>
            <a:pPr lvl="2"/>
            <a:endParaRPr lang="fr-CH" sz="16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sz="16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Probability</a:t>
            </a: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16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</a:t>
            </a: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- 20%</a:t>
            </a:r>
          </a:p>
          <a:p>
            <a:pPr lvl="2"/>
            <a:endParaRPr lang="fr-CH" sz="16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sz="16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16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</a:t>
            </a: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- 90 </a:t>
            </a:r>
            <a:r>
              <a:rPr lang="fr-CH" sz="16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days</a:t>
            </a:r>
            <a:r>
              <a:rPr lang="fr-CH" sz="16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5698F1D-1D38-4B80-8977-726205688CCA}"/>
              </a:ext>
            </a:extLst>
          </p:cNvPr>
          <p:cNvSpPr/>
          <p:nvPr/>
        </p:nvSpPr>
        <p:spPr>
          <a:xfrm>
            <a:off x="1768351" y="1884710"/>
            <a:ext cx="357013" cy="1893544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613AAF-50EF-4CA8-90E3-097B2697563E}"/>
              </a:ext>
            </a:extLst>
          </p:cNvPr>
          <p:cNvSpPr txBox="1"/>
          <p:nvPr/>
        </p:nvSpPr>
        <p:spPr>
          <a:xfrm>
            <a:off x="2141121" y="2677594"/>
            <a:ext cx="340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b="1" i="1" dirty="0">
                <a:solidFill>
                  <a:srgbClr val="000066"/>
                </a:solidFill>
              </a:rPr>
              <a:t>Support </a:t>
            </a:r>
            <a:r>
              <a:rPr lang="fr-CH" sz="1400" b="1" i="1" dirty="0" err="1">
                <a:solidFill>
                  <a:srgbClr val="000066"/>
                </a:solidFill>
              </a:rPr>
              <a:t>Vector</a:t>
            </a:r>
            <a:r>
              <a:rPr lang="fr-CH" sz="1400" b="1" i="1" dirty="0">
                <a:solidFill>
                  <a:srgbClr val="000066"/>
                </a:solidFill>
              </a:rPr>
              <a:t>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289D6-ABC3-4865-A3FD-6DD9890C798C}"/>
                  </a:ext>
                </a:extLst>
              </p:cNvPr>
              <p:cNvSpPr txBox="1"/>
              <p:nvPr/>
            </p:nvSpPr>
            <p:spPr>
              <a:xfrm>
                <a:off x="4332869" y="2383984"/>
                <a:ext cx="2289465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sz="1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𝑆𝑉𝑀</m:t>
                        </m:r>
                      </m:sup>
                    </m:sSubSup>
                    <m:r>
                      <a:rPr lang="fr-CH" sz="140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{−1, 1}</m:t>
                    </m:r>
                  </m:oMath>
                </a14:m>
                <a:r>
                  <a:rPr lang="fr-CH" sz="14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1289D6-ABC3-4865-A3FD-6DD9890C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869" y="2383984"/>
                <a:ext cx="2289465" cy="338619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5755E9-165A-4F61-BC4E-D6E6CA4D5C69}"/>
                  </a:ext>
                </a:extLst>
              </p:cNvPr>
              <p:cNvSpPr txBox="1"/>
              <p:nvPr/>
            </p:nvSpPr>
            <p:spPr>
              <a:xfrm>
                <a:off x="4291449" y="2825119"/>
                <a:ext cx="2873928" cy="340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H" sz="1400" dirty="0">
                    <a:solidFill>
                      <a:srgbClr val="000066"/>
                    </a:solidFill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CH" sz="14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CH" sz="1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𝑆𝑖𝑔𝑛</m:t>
                        </m:r>
                        <m:d>
                          <m:dPr>
                            <m:ctrlPr>
                              <a:rPr lang="fr-CH" sz="1400" b="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CH" sz="1400" b="0" i="1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𝑐𝑢𝑚𝑅</m:t>
                                </m:r>
                              </m:e>
                              <m:sub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fr-CH" sz="1400" b="0" i="1" smtClean="0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fr-CH" sz="1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sz="1400" b="0" i="1" smtClean="0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𝑆𝑉𝑀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CH" sz="1400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5755E9-165A-4F61-BC4E-D6E6CA4D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49" y="2825119"/>
                <a:ext cx="2873928" cy="340542"/>
              </a:xfrm>
              <a:prstGeom prst="rect">
                <a:avLst/>
              </a:prstGeom>
              <a:blipFill>
                <a:blip r:embed="rId5"/>
                <a:stretch>
                  <a:fillRect l="-637" b="-1428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DDA899B1-EC01-4845-9065-AB5348E2F259}"/>
              </a:ext>
            </a:extLst>
          </p:cNvPr>
          <p:cNvSpPr/>
          <p:nvPr/>
        </p:nvSpPr>
        <p:spPr>
          <a:xfrm>
            <a:off x="4100295" y="2195173"/>
            <a:ext cx="216817" cy="127261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5BD7881-791B-4F60-9167-4EE0AA8D3911}"/>
              </a:ext>
            </a:extLst>
          </p:cNvPr>
          <p:cNvSpPr/>
          <p:nvPr/>
        </p:nvSpPr>
        <p:spPr>
          <a:xfrm>
            <a:off x="6666710" y="2137493"/>
            <a:ext cx="216817" cy="127261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24C40-730B-4941-8941-25F063805757}"/>
                  </a:ext>
                </a:extLst>
              </p:cNvPr>
              <p:cNvSpPr txBox="1"/>
              <p:nvPr/>
            </p:nvSpPr>
            <p:spPr>
              <a:xfrm>
                <a:off x="7020225" y="2206058"/>
                <a:ext cx="1549997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CH" sz="14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H" sz="1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𝑆𝑉𝑀</m:t>
                        </m:r>
                      </m:sup>
                    </m:sSubSup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≥ 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CH" sz="1400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24C40-730B-4941-8941-25F06380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225" y="2206058"/>
                <a:ext cx="1549997" cy="338619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A88C56-7D4D-4CAF-9A3C-459DE62A0C27}"/>
                  </a:ext>
                </a:extLst>
              </p:cNvPr>
              <p:cNvSpPr txBox="1"/>
              <p:nvPr/>
            </p:nvSpPr>
            <p:spPr>
              <a:xfrm>
                <a:off x="7035251" y="2677300"/>
                <a:ext cx="15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fr-CH" sz="14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𝑜𝑡h𝑒𝑟𝑤𝑖𝑠𝑒</m:t>
                    </m:r>
                  </m:oMath>
                </a14:m>
                <a:r>
                  <a:rPr lang="fr-CH" sz="1400" dirty="0">
                    <a:solidFill>
                      <a:srgbClr val="00006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A88C56-7D4D-4CAF-9A3C-459DE62A0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251" y="2677300"/>
                <a:ext cx="1549997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E205B-2785-4090-87C6-CEC1C47B6B33}"/>
                  </a:ext>
                </a:extLst>
              </p:cNvPr>
              <p:cNvSpPr txBox="1"/>
              <p:nvPr/>
            </p:nvSpPr>
            <p:spPr>
              <a:xfrm>
                <a:off x="7043201" y="3102334"/>
                <a:ext cx="15499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sz="1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CH" sz="1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CH" sz="1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fr-CH" sz="1400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fr-CH" sz="1400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7E205B-2785-4090-87C6-CEC1C47B6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201" y="3102334"/>
                <a:ext cx="1549997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1C2E4B-6377-4F0D-94C6-16388FCF6F00}"/>
                  </a:ext>
                </a:extLst>
              </p:cNvPr>
              <p:cNvSpPr txBox="1"/>
              <p:nvPr/>
            </p:nvSpPr>
            <p:spPr>
              <a:xfrm>
                <a:off x="702227" y="1936684"/>
                <a:ext cx="914400" cy="1989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eqArr>
                            <m:eqArrPr>
                              <m:ctrlPr>
                                <a:rPr lang="en-US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𝐾𝑢𝑟𝑡</m:t>
                              </m:r>
                            </m:e>
                            <m:e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𝑆𝑘𝑒𝑤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f>
                                    <m:fPr>
                                      <m:ctrlP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fr-CH" sz="1400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  <m:e>
                          <m:sSub>
                            <m:sSubPr>
                              <m:ctrlP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fr-CH" sz="1400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fr-CH" sz="1400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  <m:e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𝐴𝑠𝑠𝑒𝑡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e>
                      </m:eqArr>
                    </m:oMath>
                  </m:oMathPara>
                </a14:m>
                <a:endParaRPr lang="fr-CH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1C2E4B-6377-4F0D-94C6-16388FCF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27" y="1936684"/>
                <a:ext cx="914400" cy="1989391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2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-12879" y="689845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17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1977" y="683941"/>
            <a:ext cx="7122017" cy="44869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57991"/>
            <a:ext cx="9144000" cy="12391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5869435" y="5153865"/>
            <a:ext cx="788942" cy="123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7385206" y="5153865"/>
            <a:ext cx="1184857" cy="122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6D1AC-F140-4443-A2E6-067A7A061FBF}"/>
              </a:ext>
            </a:extLst>
          </p:cNvPr>
          <p:cNvSpPr/>
          <p:nvPr/>
        </p:nvSpPr>
        <p:spPr>
          <a:xfrm>
            <a:off x="4572000" y="5151887"/>
            <a:ext cx="1300631" cy="123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18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740" y="728651"/>
            <a:ext cx="4404779" cy="331146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11C0ED-66AA-5543-B96A-FDFB4B1FA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5855" y="675859"/>
            <a:ext cx="4425828" cy="3311467"/>
          </a:xfrm>
          <a:prstGeom prst="rect">
            <a:avLst/>
          </a:prstGeom>
        </p:spPr>
      </p:pic>
      <p:pic>
        <p:nvPicPr>
          <p:cNvPr id="3" name="Image 2" descr="Une image contenant texte, instrument d’écriture, crayon, stationnaire&#10;&#10;Description générée automatiquement">
            <a:extLst>
              <a:ext uri="{FF2B5EF4-FFF2-40B4-BE49-F238E27FC236}">
                <a16:creationId xmlns:a16="http://schemas.microsoft.com/office/drawing/2014/main" id="{EB18B250-8843-A841-B117-C43D41A997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50" y="3895106"/>
            <a:ext cx="4431292" cy="2535789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AC9CED99-C50F-654E-AC66-FC157FE2E748}"/>
              </a:ext>
            </a:extLst>
          </p:cNvPr>
          <p:cNvSpPr/>
          <p:nvPr/>
        </p:nvSpPr>
        <p:spPr>
          <a:xfrm>
            <a:off x="2046350" y="94409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8E07D41-4C56-5D49-A230-A9C0C8D56214}"/>
              </a:ext>
            </a:extLst>
          </p:cNvPr>
          <p:cNvSpPr/>
          <p:nvPr/>
        </p:nvSpPr>
        <p:spPr>
          <a:xfrm>
            <a:off x="5869435" y="94409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5E37502-2A9B-E24A-A3FD-2E3C157C4953}"/>
              </a:ext>
            </a:extLst>
          </p:cNvPr>
          <p:cNvSpPr/>
          <p:nvPr/>
        </p:nvSpPr>
        <p:spPr>
          <a:xfrm>
            <a:off x="6607187" y="150223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19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364478" y="1269483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266913" y="1269483"/>
            <a:ext cx="8334844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Best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Robust to correlation regimes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MDD Strongly Reduced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Benefits of “Buzz word”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Growing research on the subject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lnSpc>
                <a:spcPct val="200000"/>
              </a:lnSpc>
            </a:pPr>
            <a:endParaRPr 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9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1462"/>
            <a:ext cx="9144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8" name="Parallélogramme 17">
            <a:extLst>
              <a:ext uri="{FF2B5EF4-FFF2-40B4-BE49-F238E27FC236}">
                <a16:creationId xmlns:a16="http://schemas.microsoft.com/office/drawing/2014/main" id="{72596694-B198-4AE1-9680-2138463588CA}"/>
              </a:ext>
            </a:extLst>
          </p:cNvPr>
          <p:cNvSpPr>
            <a:spLocks noChangeAspect="1"/>
          </p:cNvSpPr>
          <p:nvPr/>
        </p:nvSpPr>
        <p:spPr>
          <a:xfrm>
            <a:off x="5967131" y="672703"/>
            <a:ext cx="4331009" cy="5756301"/>
          </a:xfrm>
          <a:prstGeom prst="parallelogram">
            <a:avLst>
              <a:gd name="adj" fmla="val 20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4AE52DC7-E1EA-491D-8A84-2ECC6576B5F3}"/>
              </a:ext>
            </a:extLst>
          </p:cNvPr>
          <p:cNvSpPr>
            <a:spLocks noChangeAspect="1"/>
          </p:cNvSpPr>
          <p:nvPr/>
        </p:nvSpPr>
        <p:spPr>
          <a:xfrm>
            <a:off x="5967132" y="671205"/>
            <a:ext cx="4331009" cy="5787366"/>
          </a:xfrm>
          <a:prstGeom prst="parallelogram">
            <a:avLst>
              <a:gd name="adj" fmla="val 20496"/>
            </a:avLst>
          </a:prstGeom>
          <a:blipFill dpi="0" rotWithShape="1">
            <a:blip r:embed="rId4">
              <a:alphaModFix amt="80000"/>
            </a:blip>
            <a:srcRect/>
            <a:tile tx="-3219450" ty="-1022350" sx="37000" sy="3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0" name="Image 9" descr="Données et graphiques flous sur les marchés boursiers financiers">
            <a:extLst>
              <a:ext uri="{FF2B5EF4-FFF2-40B4-BE49-F238E27FC236}">
                <a16:creationId xmlns:a16="http://schemas.microsoft.com/office/drawing/2014/main" id="{EBC23B4D-3D31-F547-8F84-8BA50CC31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792"/>
          <a:stretch/>
        </p:blipFill>
        <p:spPr>
          <a:xfrm>
            <a:off x="5967132" y="312529"/>
            <a:ext cx="4303024" cy="6203156"/>
          </a:xfrm>
          <a:prstGeom prst="rect">
            <a:avLst/>
          </a:prstGeom>
        </p:spPr>
      </p:pic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40C86B57-9498-4E07-94A7-72320653D293}"/>
              </a:ext>
            </a:extLst>
          </p:cNvPr>
          <p:cNvSpPr/>
          <p:nvPr/>
        </p:nvSpPr>
        <p:spPr>
          <a:xfrm>
            <a:off x="-130796" y="0"/>
            <a:ext cx="10400952" cy="675858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F21F08C3-004D-48C9-82B0-A2563E3E35D0}"/>
              </a:ext>
            </a:extLst>
          </p:cNvPr>
          <p:cNvSpPr/>
          <p:nvPr/>
        </p:nvSpPr>
        <p:spPr>
          <a:xfrm>
            <a:off x="-126563" y="6430663"/>
            <a:ext cx="9434192" cy="586585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E8A1D8A6-76E6-4E70-B587-78737243E48C}"/>
              </a:ext>
            </a:extLst>
          </p:cNvPr>
          <p:cNvSpPr/>
          <p:nvPr/>
        </p:nvSpPr>
        <p:spPr>
          <a:xfrm>
            <a:off x="-976160" y="675858"/>
            <a:ext cx="7838973" cy="5755570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0827F-A1D6-4FD7-B1F2-E9C718FBE448}"/>
              </a:ext>
            </a:extLst>
          </p:cNvPr>
          <p:cNvSpPr txBox="1"/>
          <p:nvPr/>
        </p:nvSpPr>
        <p:spPr>
          <a:xfrm>
            <a:off x="493884" y="854297"/>
            <a:ext cx="6098832" cy="51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&amp; Investment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Universe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5" y="45542"/>
            <a:ext cx="280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Agenda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80021-3173-4D80-9176-44B9DDF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115698-274C-0A46-9889-2DDFAEFFE4D1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FDAD9CC-6016-244C-B803-E9F56F72B0E5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6D55F56-0179-724D-BF27-9FAAE722C352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59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age 27" descr="Grand bâtiment de bureaux">
            <a:extLst>
              <a:ext uri="{FF2B5EF4-FFF2-40B4-BE49-F238E27FC236}">
                <a16:creationId xmlns:a16="http://schemas.microsoft.com/office/drawing/2014/main" id="{22FE2A33-25A4-A841-AE4C-9D445950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4" r="31752"/>
          <a:stretch/>
        </p:blipFill>
        <p:spPr>
          <a:xfrm>
            <a:off x="5930164" y="430842"/>
            <a:ext cx="3222764" cy="6054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allélogramme 29">
            <a:extLst>
              <a:ext uri="{FF2B5EF4-FFF2-40B4-BE49-F238E27FC236}">
                <a16:creationId xmlns:a16="http://schemas.microsoft.com/office/drawing/2014/main" id="{696433EB-2A6C-2C44-9F1A-6ECEF679F2B6}"/>
              </a:ext>
            </a:extLst>
          </p:cNvPr>
          <p:cNvSpPr/>
          <p:nvPr/>
        </p:nvSpPr>
        <p:spPr>
          <a:xfrm>
            <a:off x="-976160" y="675859"/>
            <a:ext cx="7838973" cy="5768448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7553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Limits and Improvements</a:t>
            </a:r>
          </a:p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endParaRPr lang="en-GB" sz="32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20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C7685-E8FB-6F49-AA50-60F3548FB706}"/>
              </a:ext>
            </a:extLst>
          </p:cNvPr>
          <p:cNvSpPr txBox="1"/>
          <p:nvPr/>
        </p:nvSpPr>
        <p:spPr>
          <a:xfrm>
            <a:off x="1004551" y="883928"/>
            <a:ext cx="432730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>
                <a:solidFill>
                  <a:srgbClr val="000066"/>
                </a:solidFill>
              </a:rPr>
              <a:t>Limits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Operational </a:t>
            </a:r>
            <a:r>
              <a:rPr lang="de-DE" dirty="0" err="1">
                <a:solidFill>
                  <a:srgbClr val="000066"/>
                </a:solidFill>
              </a:rPr>
              <a:t>implementation</a:t>
            </a:r>
            <a:r>
              <a:rPr lang="de-DE" dirty="0">
                <a:solidFill>
                  <a:srgbClr val="000066"/>
                </a:solidFill>
              </a:rPr>
              <a:t>           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In </a:t>
            </a:r>
            <a:r>
              <a:rPr lang="de-DE" dirty="0" err="1">
                <a:solidFill>
                  <a:srgbClr val="000066"/>
                </a:solidFill>
              </a:rPr>
              <a:t>and</a:t>
            </a:r>
            <a:r>
              <a:rPr lang="de-DE" dirty="0">
                <a:solidFill>
                  <a:srgbClr val="000066"/>
                </a:solidFill>
              </a:rPr>
              <a:t> out </a:t>
            </a:r>
            <a:r>
              <a:rPr lang="de-DE" dirty="0" err="1">
                <a:solidFill>
                  <a:srgbClr val="000066"/>
                </a:solidFill>
              </a:rPr>
              <a:t>of</a:t>
            </a:r>
            <a:r>
              <a:rPr lang="de-DE" dirty="0">
                <a:solidFill>
                  <a:srgbClr val="000066"/>
                </a:solidFill>
              </a:rPr>
              <a:t> sample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</a:rPr>
              <a:t>Sensitiveness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of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06869-09D9-004B-9881-1A33620CD5E0}"/>
              </a:ext>
            </a:extLst>
          </p:cNvPr>
          <p:cNvSpPr txBox="1"/>
          <p:nvPr/>
        </p:nvSpPr>
        <p:spPr>
          <a:xfrm>
            <a:off x="1004550" y="3300219"/>
            <a:ext cx="432730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 err="1">
                <a:solidFill>
                  <a:srgbClr val="000066"/>
                </a:solidFill>
              </a:rPr>
              <a:t>Improvements</a:t>
            </a:r>
            <a:r>
              <a:rPr lang="de-DE" b="1" dirty="0">
                <a:solidFill>
                  <a:srgbClr val="000066"/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66"/>
                </a:solidFill>
              </a:rPr>
              <a:t>Combinaison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of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66"/>
                </a:solidFill>
              </a:rPr>
              <a:t>Dynamically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training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Label </a:t>
            </a:r>
            <a:r>
              <a:rPr lang="de-DE" dirty="0" err="1">
                <a:solidFill>
                  <a:srgbClr val="000066"/>
                </a:solidFill>
              </a:rPr>
              <a:t>learning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for</a:t>
            </a:r>
            <a:r>
              <a:rPr lang="de-DE" dirty="0">
                <a:solidFill>
                  <a:srgbClr val="000066"/>
                </a:solidFill>
              </a:rPr>
              <a:t> SVM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7650AE-88B1-8943-A49A-D9F0065EF471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3B7A29-9F1B-9541-8ADB-699FE2012D4F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98D3E8F-241E-D64A-8B36-4483DCC5A3B0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7" name="Graphique 6" descr="Cercles avec flèches avec un remplissage uni">
            <a:extLst>
              <a:ext uri="{FF2B5EF4-FFF2-40B4-BE49-F238E27FC236}">
                <a16:creationId xmlns:a16="http://schemas.microsoft.com/office/drawing/2014/main" id="{B6739039-1E66-2549-BAB5-E0698222F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4793" y="1574661"/>
            <a:ext cx="555668" cy="555668"/>
          </a:xfrm>
          <a:prstGeom prst="rect">
            <a:avLst/>
          </a:prstGeom>
        </p:spPr>
      </p:pic>
      <p:pic>
        <p:nvPicPr>
          <p:cNvPr id="18" name="Graphique 17" descr="Graphique exponentiel avec un remplissage uni">
            <a:extLst>
              <a:ext uri="{FF2B5EF4-FFF2-40B4-BE49-F238E27FC236}">
                <a16:creationId xmlns:a16="http://schemas.microsoft.com/office/drawing/2014/main" id="{A0BD2722-E6E2-094C-B23E-E3D2DC2E0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3175" y="1576258"/>
            <a:ext cx="555668" cy="555668"/>
          </a:xfrm>
          <a:prstGeom prst="rect">
            <a:avLst/>
          </a:prstGeom>
        </p:spPr>
      </p:pic>
      <p:pic>
        <p:nvPicPr>
          <p:cNvPr id="20" name="Graphique 19" descr="Intelligence artificielle avec un remplissage uni">
            <a:extLst>
              <a:ext uri="{FF2B5EF4-FFF2-40B4-BE49-F238E27FC236}">
                <a16:creationId xmlns:a16="http://schemas.microsoft.com/office/drawing/2014/main" id="{0D863A5C-FE5A-AB41-AC7B-244F76FD2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793" y="3883854"/>
            <a:ext cx="555669" cy="555669"/>
          </a:xfrm>
          <a:prstGeom prst="rect">
            <a:avLst/>
          </a:prstGeom>
        </p:spPr>
      </p:pic>
      <p:pic>
        <p:nvPicPr>
          <p:cNvPr id="22" name="Graphique 21" descr="Graphique à barres avec tendance à la hausse avec un remplissage uni">
            <a:extLst>
              <a:ext uri="{FF2B5EF4-FFF2-40B4-BE49-F238E27FC236}">
                <a16:creationId xmlns:a16="http://schemas.microsoft.com/office/drawing/2014/main" id="{0AE0FCAE-5186-D74F-BE1B-D911547A4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4579" y="5147896"/>
            <a:ext cx="555669" cy="555669"/>
          </a:xfrm>
          <a:prstGeom prst="rect">
            <a:avLst/>
          </a:prstGeom>
        </p:spPr>
      </p:pic>
      <p:pic>
        <p:nvPicPr>
          <p:cNvPr id="24" name="Graphique 23" descr="Graphique à barres avec tendance à la baisse avec un remplissage uni">
            <a:extLst>
              <a:ext uri="{FF2B5EF4-FFF2-40B4-BE49-F238E27FC236}">
                <a16:creationId xmlns:a16="http://schemas.microsoft.com/office/drawing/2014/main" id="{150E1BCC-EE1A-104C-9A48-F942EE1E3C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60461" y="5147897"/>
            <a:ext cx="555668" cy="555668"/>
          </a:xfrm>
          <a:prstGeom prst="rect">
            <a:avLst/>
          </a:prstGeom>
        </p:spPr>
      </p:pic>
      <p:pic>
        <p:nvPicPr>
          <p:cNvPr id="26" name="Graphique 25" descr="Ethernet avec un remplissage uni">
            <a:extLst>
              <a:ext uri="{FF2B5EF4-FFF2-40B4-BE49-F238E27FC236}">
                <a16:creationId xmlns:a16="http://schemas.microsoft.com/office/drawing/2014/main" id="{21D3ABCE-E92B-F345-BDF5-81C98A210F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4579" y="2062989"/>
            <a:ext cx="558027" cy="558027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ADBD216-C869-1A41-87A7-D09026CB22CE}"/>
              </a:ext>
            </a:extLst>
          </p:cNvPr>
          <p:cNvSpPr txBox="1"/>
          <p:nvPr/>
        </p:nvSpPr>
        <p:spPr>
          <a:xfrm>
            <a:off x="9903854" y="70447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Graphique 31" descr="Chronomètre avec un remplissage uni">
            <a:extLst>
              <a:ext uri="{FF2B5EF4-FFF2-40B4-BE49-F238E27FC236}">
                <a16:creationId xmlns:a16="http://schemas.microsoft.com/office/drawing/2014/main" id="{2652C3B4-4544-AF4E-8D15-D1E4ACD993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83437" y="4494643"/>
            <a:ext cx="556811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5" y="45542"/>
            <a:ext cx="280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References</a:t>
            </a:r>
            <a:endParaRPr lang="fr-CH" sz="32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5858"/>
            <a:ext cx="9253330" cy="5755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400" dirty="0" err="1">
                <a:solidFill>
                  <a:srgbClr val="000066"/>
                </a:solidFill>
              </a:rPr>
              <a:t>X.Wang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A.Smith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R.Hyndman</a:t>
            </a:r>
            <a:r>
              <a:rPr lang="fr-CH" sz="1400" dirty="0">
                <a:solidFill>
                  <a:srgbClr val="000066"/>
                </a:solidFill>
              </a:rPr>
              <a:t>. “Dimension </a:t>
            </a:r>
            <a:r>
              <a:rPr lang="fr-CH" sz="1400" dirty="0" err="1">
                <a:solidFill>
                  <a:srgbClr val="000066"/>
                </a:solidFill>
              </a:rPr>
              <a:t>Reduction</a:t>
            </a:r>
            <a:r>
              <a:rPr lang="fr-CH" sz="1400" dirty="0">
                <a:solidFill>
                  <a:srgbClr val="000066"/>
                </a:solidFill>
              </a:rPr>
              <a:t> for </a:t>
            </a:r>
            <a:r>
              <a:rPr lang="fr-CH" sz="1400" dirty="0" err="1">
                <a:solidFill>
                  <a:srgbClr val="000066"/>
                </a:solidFill>
              </a:rPr>
              <a:t>Clustering</a:t>
            </a:r>
            <a:r>
              <a:rPr lang="fr-CH" sz="1400" dirty="0">
                <a:solidFill>
                  <a:srgbClr val="000066"/>
                </a:solidFill>
              </a:rPr>
              <a:t> 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Using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Globl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Characteristics</a:t>
            </a:r>
            <a:r>
              <a:rPr lang="fr-CH" sz="1400" dirty="0">
                <a:solidFill>
                  <a:srgbClr val="000066"/>
                </a:solidFill>
              </a:rPr>
              <a:t>”. In: Springer (2005).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T.Alexandrov</a:t>
            </a:r>
            <a:r>
              <a:rPr lang="fr-CH" sz="1400" dirty="0">
                <a:solidFill>
                  <a:srgbClr val="000066"/>
                </a:solidFill>
              </a:rPr>
              <a:t>. “A Method of trend extraction </a:t>
            </a:r>
            <a:r>
              <a:rPr lang="fr-CH" sz="1400" dirty="0" err="1">
                <a:solidFill>
                  <a:srgbClr val="000066"/>
                </a:solidFill>
              </a:rPr>
              <a:t>using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singular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spectrum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analysis</a:t>
            </a:r>
            <a:r>
              <a:rPr lang="fr-CH" sz="1400" dirty="0">
                <a:solidFill>
                  <a:srgbClr val="000066"/>
                </a:solidFill>
              </a:rPr>
              <a:t>”. In: </a:t>
            </a:r>
            <a:r>
              <a:rPr lang="fr-CH" sz="1400" dirty="0" err="1">
                <a:solidFill>
                  <a:srgbClr val="000066"/>
                </a:solidFill>
              </a:rPr>
              <a:t>Statistical</a:t>
            </a:r>
            <a:r>
              <a:rPr lang="fr-CH" sz="1400" dirty="0">
                <a:solidFill>
                  <a:srgbClr val="000066"/>
                </a:solidFill>
              </a:rPr>
              <a:t> Journal 7.1 (2009), pp. 1–22.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Bruder</a:t>
            </a:r>
            <a:r>
              <a:rPr lang="fr-CH" sz="1400" dirty="0">
                <a:solidFill>
                  <a:srgbClr val="000066"/>
                </a:solidFill>
              </a:rPr>
              <a:t>, Dao, Richard and </a:t>
            </a:r>
            <a:r>
              <a:rPr lang="fr-CH" sz="1400" dirty="0" err="1">
                <a:solidFill>
                  <a:srgbClr val="000066"/>
                </a:solidFill>
              </a:rPr>
              <a:t>Roncalli</a:t>
            </a:r>
            <a:r>
              <a:rPr lang="fr-CH" sz="1400" dirty="0">
                <a:solidFill>
                  <a:srgbClr val="000066"/>
                </a:solidFill>
              </a:rPr>
              <a:t>. “Trend </a:t>
            </a:r>
            <a:r>
              <a:rPr lang="fr-CH" sz="1400" dirty="0" err="1">
                <a:solidFill>
                  <a:srgbClr val="000066"/>
                </a:solidFill>
              </a:rPr>
              <a:t>Filtering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Methods</a:t>
            </a:r>
            <a:r>
              <a:rPr lang="fr-CH" sz="1400" dirty="0">
                <a:solidFill>
                  <a:srgbClr val="000066"/>
                </a:solidFill>
              </a:rPr>
              <a:t> for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: </a:t>
            </a:r>
            <a:r>
              <a:rPr lang="fr-CH" sz="1400" dirty="0" err="1">
                <a:solidFill>
                  <a:srgbClr val="000066"/>
                </a:solidFill>
              </a:rPr>
              <a:t>Lyxor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Asset</a:t>
            </a:r>
            <a:r>
              <a:rPr lang="fr-CH" sz="1400" dirty="0">
                <a:solidFill>
                  <a:srgbClr val="000066"/>
                </a:solidFill>
              </a:rPr>
              <a:t> Management”. In: (2011).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Ooi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Moskowitz</a:t>
            </a:r>
            <a:r>
              <a:rPr lang="fr-CH" sz="1400" dirty="0">
                <a:solidFill>
                  <a:srgbClr val="000066"/>
                </a:solidFill>
              </a:rPr>
              <a:t> and Pedersen. “Time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”. In: Journal of </a:t>
            </a:r>
            <a:r>
              <a:rPr lang="fr-CH" sz="1400" dirty="0" err="1">
                <a:solidFill>
                  <a:srgbClr val="000066"/>
                </a:solidFill>
              </a:rPr>
              <a:t>financial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Economics</a:t>
            </a:r>
            <a:r>
              <a:rPr lang="fr-CH" sz="1400" dirty="0">
                <a:solidFill>
                  <a:srgbClr val="000066"/>
                </a:solidFill>
              </a:rPr>
              <a:t> 104 (2012), pp. 228–250.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10.1016/j.jfineco.2011.11.003. url: doi:10.1016/j.jfineco.2011.11.003.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Baltas. “Trend-</a:t>
            </a:r>
            <a:r>
              <a:rPr lang="fr-CH" sz="1400" dirty="0" err="1">
                <a:solidFill>
                  <a:srgbClr val="000066"/>
                </a:solidFill>
              </a:rPr>
              <a:t>Following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Risk-Parity</a:t>
            </a:r>
            <a:r>
              <a:rPr lang="fr-CH" sz="1400" dirty="0">
                <a:solidFill>
                  <a:srgbClr val="000066"/>
                </a:solidFill>
              </a:rPr>
              <a:t> and the Influence of </a:t>
            </a:r>
            <a:r>
              <a:rPr lang="fr-CH" sz="1400" dirty="0" err="1">
                <a:solidFill>
                  <a:srgbClr val="000066"/>
                </a:solidFill>
              </a:rPr>
              <a:t>Correlations</a:t>
            </a:r>
            <a:r>
              <a:rPr lang="fr-CH" sz="1400" dirty="0">
                <a:solidFill>
                  <a:srgbClr val="000066"/>
                </a:solidFill>
              </a:rPr>
              <a:t>”. In: </a:t>
            </a:r>
            <a:r>
              <a:rPr lang="fr-CH" sz="1400" dirty="0" err="1">
                <a:solidFill>
                  <a:srgbClr val="000066"/>
                </a:solidFill>
              </a:rPr>
              <a:t>Risk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Based</a:t>
            </a:r>
            <a:r>
              <a:rPr lang="fr-CH" sz="1400" dirty="0">
                <a:solidFill>
                  <a:srgbClr val="000066"/>
                </a:solidFill>
              </a:rPr>
              <a:t> and Factor </a:t>
            </a:r>
            <a:r>
              <a:rPr lang="fr-CH" sz="1400" dirty="0" err="1">
                <a:solidFill>
                  <a:srgbClr val="000066"/>
                </a:solidFill>
              </a:rPr>
              <a:t>Investing</a:t>
            </a:r>
            <a:r>
              <a:rPr lang="fr-CH" sz="1400" dirty="0">
                <a:solidFill>
                  <a:srgbClr val="000066"/>
                </a:solidFill>
              </a:rPr>
              <a:t> (2015).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Jamil </a:t>
            </a:r>
            <a:r>
              <a:rPr lang="fr-CH" sz="1400" dirty="0" err="1">
                <a:solidFill>
                  <a:srgbClr val="000066"/>
                </a:solidFill>
              </a:rPr>
              <a:t>Baz</a:t>
            </a:r>
            <a:r>
              <a:rPr lang="fr-CH" sz="1400" dirty="0">
                <a:solidFill>
                  <a:srgbClr val="000066"/>
                </a:solidFill>
              </a:rPr>
              <a:t>, Nick Granger, Campbell R. Harvey, Nicolas Le Roux and Sandy </a:t>
            </a:r>
            <a:r>
              <a:rPr lang="fr-CH" sz="1400" dirty="0" err="1">
                <a:solidFill>
                  <a:srgbClr val="000066"/>
                </a:solidFill>
              </a:rPr>
              <a:t>Rattray</a:t>
            </a:r>
            <a:r>
              <a:rPr lang="fr-CH" sz="1400" dirty="0">
                <a:solidFill>
                  <a:srgbClr val="000066"/>
                </a:solidFill>
              </a:rPr>
              <a:t>.  “</a:t>
            </a:r>
            <a:r>
              <a:rPr lang="fr-CH" sz="1400" dirty="0" err="1">
                <a:solidFill>
                  <a:srgbClr val="000066"/>
                </a:solidFill>
              </a:rPr>
              <a:t>Dissecting</a:t>
            </a:r>
            <a:r>
              <a:rPr lang="fr-CH" sz="1400" dirty="0">
                <a:solidFill>
                  <a:srgbClr val="000066"/>
                </a:solidFill>
              </a:rPr>
              <a:t> Investment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 in the Cross Section and 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.” In: (2015).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10.2139/ssrn.2695101. (</a:t>
            </a:r>
            <a:r>
              <a:rPr lang="fr-CH" sz="1400" dirty="0" err="1">
                <a:solidFill>
                  <a:srgbClr val="000066"/>
                </a:solidFill>
              </a:rPr>
              <a:t>Visited</a:t>
            </a:r>
            <a:r>
              <a:rPr lang="fr-CH" sz="1400" dirty="0">
                <a:solidFill>
                  <a:srgbClr val="000066"/>
                </a:solidFill>
              </a:rPr>
              <a:t> on 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Xiong</a:t>
            </a:r>
            <a:r>
              <a:rPr lang="fr-CH" sz="1400" dirty="0">
                <a:solidFill>
                  <a:srgbClr val="000066"/>
                </a:solidFill>
              </a:rPr>
              <a:t> and </a:t>
            </a:r>
            <a:r>
              <a:rPr lang="fr-CH" sz="1400" dirty="0" err="1">
                <a:solidFill>
                  <a:srgbClr val="000066"/>
                </a:solidFill>
              </a:rPr>
              <a:t>Ibbotson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Momemtum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Acceleration</a:t>
            </a:r>
            <a:r>
              <a:rPr lang="fr-CH" sz="1400" dirty="0">
                <a:solidFill>
                  <a:srgbClr val="000066"/>
                </a:solidFill>
              </a:rPr>
              <a:t> and Reversal”. In: Journal of Investment Management 13.1 (2015), pp. 84–95.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Daniel and </a:t>
            </a:r>
            <a:r>
              <a:rPr lang="fr-CH" sz="1400" dirty="0" err="1">
                <a:solidFill>
                  <a:srgbClr val="000066"/>
                </a:solidFill>
              </a:rPr>
              <a:t>Moskowitz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Crahses</a:t>
            </a:r>
            <a:r>
              <a:rPr lang="fr-CH" sz="1400" dirty="0">
                <a:solidFill>
                  <a:srgbClr val="000066"/>
                </a:solidFill>
              </a:rPr>
              <a:t>”. In: Journal of </a:t>
            </a:r>
            <a:r>
              <a:rPr lang="fr-CH" sz="1400" dirty="0" err="1">
                <a:solidFill>
                  <a:srgbClr val="000066"/>
                </a:solidFill>
              </a:rPr>
              <a:t>financial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Economics</a:t>
            </a:r>
            <a:r>
              <a:rPr lang="fr-CH" sz="1400" dirty="0">
                <a:solidFill>
                  <a:srgbClr val="000066"/>
                </a:solidFill>
              </a:rPr>
              <a:t> 122 (2016), pp. 221–247.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10.1016/j.jfineco.2015.12.002.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Levine</a:t>
            </a:r>
            <a:r>
              <a:rPr lang="fr-CH" sz="1400" dirty="0">
                <a:solidFill>
                  <a:srgbClr val="000066"/>
                </a:solidFill>
              </a:rPr>
              <a:t> and Pedersen. “</a:t>
            </a:r>
            <a:r>
              <a:rPr lang="fr-CH" sz="1400" dirty="0" err="1">
                <a:solidFill>
                  <a:srgbClr val="000066"/>
                </a:solidFill>
              </a:rPr>
              <a:t>Which</a:t>
            </a:r>
            <a:r>
              <a:rPr lang="fr-CH" sz="1400" dirty="0">
                <a:solidFill>
                  <a:srgbClr val="000066"/>
                </a:solidFill>
              </a:rPr>
              <a:t> Trend Is </a:t>
            </a:r>
            <a:r>
              <a:rPr lang="fr-CH" sz="1400" dirty="0" err="1">
                <a:solidFill>
                  <a:srgbClr val="000066"/>
                </a:solidFill>
              </a:rPr>
              <a:t>Your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Friend</a:t>
            </a:r>
            <a:r>
              <a:rPr lang="fr-CH" sz="1400" dirty="0">
                <a:solidFill>
                  <a:srgbClr val="000066"/>
                </a:solidFill>
              </a:rPr>
              <a:t>?” In: Financial </a:t>
            </a:r>
            <a:r>
              <a:rPr lang="fr-CH" sz="1400" dirty="0" err="1">
                <a:solidFill>
                  <a:srgbClr val="000066"/>
                </a:solidFill>
              </a:rPr>
              <a:t>Analyst</a:t>
            </a:r>
            <a:r>
              <a:rPr lang="fr-CH" sz="1400" dirty="0">
                <a:solidFill>
                  <a:srgbClr val="000066"/>
                </a:solidFill>
              </a:rPr>
              <a:t> Journal 72.3 (2016), pp. 51–66. </a:t>
            </a:r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7B08F105-E1F3-45B7-ACD2-9CEA7BB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21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037551-22FC-9A4F-A816-8084999C9017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5795C5E-6C00-704E-AF98-075C357946C0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F3FC1C5-3BAB-1C49-ADA9-0E2ECEE9B825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72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5" y="45542"/>
            <a:ext cx="3657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References</a:t>
            </a:r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cont</a:t>
            </a:r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5858"/>
            <a:ext cx="9253330" cy="5755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Yu</a:t>
            </a:r>
            <a:r>
              <a:rPr lang="fr-CH" sz="1400" dirty="0">
                <a:solidFill>
                  <a:srgbClr val="000066"/>
                </a:solidFill>
              </a:rPr>
              <a:t> and Webb. “CAN FUNDAMENTAL FACTORS ENHANCE THE PERFORMANCE OF TRADITIONAL MOMENTUM STRATEGIES?” In: Journal of Investment Management 14.4 (2016), pp. 28–43.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Federico </a:t>
            </a:r>
            <a:r>
              <a:rPr lang="fr-CH" sz="1400" dirty="0" err="1">
                <a:solidFill>
                  <a:srgbClr val="000066"/>
                </a:solidFill>
              </a:rPr>
              <a:t>Nucera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Risk-Managed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: The </a:t>
            </a:r>
            <a:r>
              <a:rPr lang="fr-CH" sz="1400" dirty="0" err="1">
                <a:solidFill>
                  <a:srgbClr val="000066"/>
                </a:solidFill>
              </a:rPr>
              <a:t>effect</a:t>
            </a:r>
            <a:r>
              <a:rPr lang="fr-CH" sz="1400" dirty="0">
                <a:solidFill>
                  <a:srgbClr val="000066"/>
                </a:solidFill>
              </a:rPr>
              <a:t> of </a:t>
            </a:r>
            <a:r>
              <a:rPr lang="fr-CH" sz="1400" dirty="0" err="1">
                <a:solidFill>
                  <a:srgbClr val="000066"/>
                </a:solidFill>
              </a:rPr>
              <a:t>leverage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constraints</a:t>
            </a:r>
            <a:r>
              <a:rPr lang="fr-CH" sz="1400" dirty="0">
                <a:solidFill>
                  <a:srgbClr val="000066"/>
                </a:solidFill>
              </a:rPr>
              <a:t>”. In: (2017).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/abstract=3008530.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Baltas and </a:t>
            </a:r>
            <a:r>
              <a:rPr lang="fr-CH" sz="1400" dirty="0" err="1">
                <a:solidFill>
                  <a:srgbClr val="000066"/>
                </a:solidFill>
              </a:rPr>
              <a:t>Kosowski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Demystifying</a:t>
            </a:r>
            <a:r>
              <a:rPr lang="fr-CH" sz="1400" dirty="0">
                <a:solidFill>
                  <a:srgbClr val="000066"/>
                </a:solidFill>
              </a:rPr>
              <a:t> Time-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: </a:t>
            </a:r>
            <a:r>
              <a:rPr lang="fr-CH" sz="1400" dirty="0" err="1">
                <a:solidFill>
                  <a:srgbClr val="000066"/>
                </a:solidFill>
              </a:rPr>
              <a:t>Volatility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Estimators</a:t>
            </a:r>
            <a:r>
              <a:rPr lang="fr-CH" sz="1400" dirty="0">
                <a:solidFill>
                  <a:srgbClr val="000066"/>
                </a:solidFill>
              </a:rPr>
              <a:t>, Trading </a:t>
            </a:r>
            <a:r>
              <a:rPr lang="fr-CH" sz="1400" dirty="0" err="1">
                <a:solidFill>
                  <a:srgbClr val="000066"/>
                </a:solidFill>
              </a:rPr>
              <a:t>Rules</a:t>
            </a:r>
            <a:r>
              <a:rPr lang="fr-CH" sz="1400" dirty="0">
                <a:solidFill>
                  <a:srgbClr val="000066"/>
                </a:solidFill>
              </a:rPr>
              <a:t> and </a:t>
            </a:r>
            <a:r>
              <a:rPr lang="fr-CH" sz="1400" dirty="0" err="1">
                <a:solidFill>
                  <a:srgbClr val="000066"/>
                </a:solidFill>
              </a:rPr>
              <a:t>Pairwise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Correlations</a:t>
            </a:r>
            <a:r>
              <a:rPr lang="fr-CH" sz="1400" dirty="0">
                <a:solidFill>
                  <a:srgbClr val="000066"/>
                </a:solidFill>
              </a:rPr>
              <a:t>”. In: SSRN </a:t>
            </a:r>
            <a:r>
              <a:rPr lang="fr-CH" sz="1400" dirty="0" err="1">
                <a:solidFill>
                  <a:srgbClr val="000066"/>
                </a:solidFill>
              </a:rPr>
              <a:t>Electronic</a:t>
            </a:r>
            <a:r>
              <a:rPr lang="fr-CH" sz="1400" dirty="0">
                <a:solidFill>
                  <a:srgbClr val="000066"/>
                </a:solidFill>
              </a:rPr>
              <a:t> Journal (2019).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10.2139/ssrn.2140091.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/abstract=2140091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Michal </a:t>
            </a:r>
            <a:r>
              <a:rPr lang="fr-CH" sz="1400" dirty="0" err="1">
                <a:solidFill>
                  <a:srgbClr val="000066"/>
                </a:solidFill>
              </a:rPr>
              <a:t>Balcerak</a:t>
            </a:r>
            <a:r>
              <a:rPr lang="fr-CH" sz="1400" dirty="0">
                <a:solidFill>
                  <a:srgbClr val="000066"/>
                </a:solidFill>
              </a:rPr>
              <a:t> and Thomas </a:t>
            </a:r>
            <a:r>
              <a:rPr lang="fr-CH" sz="1400" dirty="0" err="1">
                <a:solidFill>
                  <a:srgbClr val="000066"/>
                </a:solidFill>
              </a:rPr>
              <a:t>Schmelzer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Constructing</a:t>
            </a:r>
            <a:r>
              <a:rPr lang="fr-CH" sz="1400" dirty="0">
                <a:solidFill>
                  <a:srgbClr val="000066"/>
                </a:solidFill>
              </a:rPr>
              <a:t> trading </a:t>
            </a:r>
            <a:r>
              <a:rPr lang="fr-CH" sz="1400" dirty="0" err="1">
                <a:solidFill>
                  <a:srgbClr val="000066"/>
                </a:solidFill>
              </a:rPr>
              <a:t>strategy</a:t>
            </a:r>
            <a:r>
              <a:rPr lang="fr-CH" sz="1400" dirty="0">
                <a:solidFill>
                  <a:srgbClr val="000066"/>
                </a:solidFill>
              </a:rPr>
              <a:t> ensembles by </a:t>
            </a:r>
            <a:r>
              <a:rPr lang="fr-CH" sz="1400" dirty="0" err="1">
                <a:solidFill>
                  <a:srgbClr val="000066"/>
                </a:solidFill>
              </a:rPr>
              <a:t>classifying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market</a:t>
            </a:r>
            <a:r>
              <a:rPr lang="fr-CH" sz="1400" dirty="0">
                <a:solidFill>
                  <a:srgbClr val="000066"/>
                </a:solidFill>
              </a:rPr>
              <a:t> states”. In: (2020). </a:t>
            </a:r>
            <a:r>
              <a:rPr lang="fr-CH" sz="1400" dirty="0" err="1">
                <a:solidFill>
                  <a:srgbClr val="000066"/>
                </a:solidFill>
              </a:rPr>
              <a:t>arXiv</a:t>
            </a:r>
            <a:r>
              <a:rPr lang="fr-CH" sz="1400" dirty="0">
                <a:solidFill>
                  <a:srgbClr val="000066"/>
                </a:solidFill>
              </a:rPr>
              <a:t>: 2012.03078 [</a:t>
            </a:r>
            <a:r>
              <a:rPr lang="fr-CH" sz="1400" dirty="0" err="1">
                <a:solidFill>
                  <a:srgbClr val="000066"/>
                </a:solidFill>
              </a:rPr>
              <a:t>q-fin.TR</a:t>
            </a:r>
            <a:r>
              <a:rPr lang="fr-CH" sz="1400" dirty="0">
                <a:solidFill>
                  <a:srgbClr val="000066"/>
                </a:solidFill>
              </a:rPr>
              <a:t>].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Antonacci. “Optimal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: A Global Cross </a:t>
            </a:r>
            <a:r>
              <a:rPr lang="fr-CH" sz="1400" dirty="0" err="1">
                <a:solidFill>
                  <a:srgbClr val="000066"/>
                </a:solidFill>
              </a:rPr>
              <a:t>Asset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Approach</a:t>
            </a:r>
            <a:r>
              <a:rPr lang="fr-CH" sz="1400" dirty="0">
                <a:solidFill>
                  <a:srgbClr val="000066"/>
                </a:solidFill>
              </a:rPr>
              <a:t>”. In: ().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/abstract=1833722.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B. Hurst, </a:t>
            </a:r>
            <a:r>
              <a:rPr lang="fr-CH" sz="1400" dirty="0" err="1">
                <a:solidFill>
                  <a:srgbClr val="000066"/>
                </a:solidFill>
              </a:rPr>
              <a:t>Y.Ooi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L.Pedersen</a:t>
            </a:r>
            <a:r>
              <a:rPr lang="fr-CH" sz="1400" dirty="0">
                <a:solidFill>
                  <a:srgbClr val="000066"/>
                </a:solidFill>
              </a:rPr>
              <a:t>. “A Century of Evidence on Trend-</a:t>
            </a:r>
            <a:r>
              <a:rPr lang="fr-CH" sz="1400" dirty="0" err="1">
                <a:solidFill>
                  <a:srgbClr val="000066"/>
                </a:solidFill>
              </a:rPr>
              <a:t>Following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Inesting</a:t>
            </a:r>
            <a:r>
              <a:rPr lang="fr-CH" sz="1400" dirty="0">
                <a:solidFill>
                  <a:srgbClr val="000066"/>
                </a:solidFill>
              </a:rPr>
              <a:t>”. In: ().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/abstract=2993026. </a:t>
            </a:r>
          </a:p>
          <a:p>
            <a:endParaRPr lang="fr-CH" sz="1400" dirty="0">
              <a:solidFill>
                <a:srgbClr val="000066"/>
              </a:solidFill>
            </a:endParaRPr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7B08F105-E1F3-45B7-ACD2-9CEA7BB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22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943530-C3BF-E94D-855B-D3F17C8ACAC2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46D2E35-4BD1-7145-95D3-2C5313AD59C9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743468C-16DB-BA42-8BF6-FEED76AB293C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49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2626AD-1F0F-42A3-A3D3-9748970FF028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l="-10010" t="-17393" r="-738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4A743-DFC3-403F-BA4A-99A9E0886AF9}"/>
              </a:ext>
            </a:extLst>
          </p:cNvPr>
          <p:cNvSpPr/>
          <p:nvPr/>
        </p:nvSpPr>
        <p:spPr>
          <a:xfrm>
            <a:off x="-231005" y="3220278"/>
            <a:ext cx="9567510" cy="1533159"/>
          </a:xfrm>
          <a:prstGeom prst="rect">
            <a:avLst/>
          </a:prstGeom>
          <a:solidFill>
            <a:srgbClr val="000066">
              <a:alpha val="90000"/>
            </a:srgbClr>
          </a:solidFill>
          <a:ln w="12700"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dirty="0" err="1">
                <a:latin typeface="HelveticaNeueLT Std Lt" panose="020B0403020202020204" pitchFamily="34" charset="0"/>
              </a:rPr>
              <a:t>Thank</a:t>
            </a:r>
            <a:r>
              <a:rPr lang="fr-CH" sz="6000" dirty="0">
                <a:latin typeface="HelveticaNeueLT Std Lt" panose="020B0403020202020204" pitchFamily="34" charset="0"/>
              </a:rPr>
              <a:t> </a:t>
            </a:r>
            <a:r>
              <a:rPr lang="fr-CH" sz="6000" dirty="0" err="1">
                <a:latin typeface="HelveticaNeueLT Std Lt" panose="020B0403020202020204" pitchFamily="34" charset="0"/>
              </a:rPr>
              <a:t>you</a:t>
            </a:r>
            <a:endParaRPr lang="fr-CH" sz="6000" dirty="0">
              <a:latin typeface="HelveticaNeueLT Std Lt" panose="020B0403020202020204" pitchFamily="34" charset="0"/>
            </a:endParaRPr>
          </a:p>
          <a:p>
            <a:pPr algn="ctr"/>
            <a:r>
              <a:rPr lang="fr-CH" sz="2000" dirty="0">
                <a:latin typeface="HelveticaNeueLT Std Lt" panose="020B0403020202020204" pitchFamily="34" charset="0"/>
              </a:rPr>
              <a:t>Questions ?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F444D45-1287-4579-9CFE-ABFD88C0B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808" y="5632514"/>
            <a:ext cx="1018095" cy="10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 descr="Vue basse des gratte-ciels financiers modernes dans le ciel">
            <a:extLst>
              <a:ext uri="{FF2B5EF4-FFF2-40B4-BE49-F238E27FC236}">
                <a16:creationId xmlns:a16="http://schemas.microsoft.com/office/drawing/2014/main" id="{F41254FE-D392-F440-93DC-71C920576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r="37245"/>
          <a:stretch/>
        </p:blipFill>
        <p:spPr>
          <a:xfrm>
            <a:off x="6006201" y="426572"/>
            <a:ext cx="3137799" cy="6090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80021-3173-4D80-9176-44B9DDF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3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9A264B6A-33EA-074F-8349-233265942E50}"/>
              </a:ext>
            </a:extLst>
          </p:cNvPr>
          <p:cNvSpPr/>
          <p:nvPr/>
        </p:nvSpPr>
        <p:spPr>
          <a:xfrm>
            <a:off x="-911622" y="675858"/>
            <a:ext cx="7838973" cy="5755570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5" y="45542"/>
            <a:ext cx="565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Introduction </a:t>
            </a:r>
            <a:r>
              <a:rPr lang="en-GB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t>– Context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C2C95-23A2-B441-8B47-B426DD97E022}"/>
              </a:ext>
            </a:extLst>
          </p:cNvPr>
          <p:cNvSpPr txBox="1"/>
          <p:nvPr/>
        </p:nvSpPr>
        <p:spPr>
          <a:xfrm>
            <a:off x="528034" y="628023"/>
            <a:ext cx="787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endParaRPr lang="de-DE" sz="3600" b="1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DA217-7427-A74C-8CD8-30B0901D6C78}"/>
              </a:ext>
            </a:extLst>
          </p:cNvPr>
          <p:cNvSpPr txBox="1"/>
          <p:nvPr/>
        </p:nvSpPr>
        <p:spPr>
          <a:xfrm>
            <a:off x="217935" y="1357434"/>
            <a:ext cx="654347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Mandate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Cross-Assets Portfolio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cost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reversals &amp; High correlations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in the Market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</a:t>
            </a:r>
          </a:p>
          <a:p>
            <a:endParaRPr lang="en-US" sz="16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A2E91AB-A372-EB44-9845-09AD44048154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0C87726-37A0-FF4C-95B0-7080BCE6D3A9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7C32FB-AD05-F944-99F7-064D62914ACD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3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-3556" y="117810"/>
            <a:ext cx="9144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Image 36" descr="Vue aérienne des gratte-ciel">
            <a:extLst>
              <a:ext uri="{FF2B5EF4-FFF2-40B4-BE49-F238E27FC236}">
                <a16:creationId xmlns:a16="http://schemas.microsoft.com/office/drawing/2014/main" id="{F1231B8F-71E5-B34C-ABC2-03E96B83C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10216"/>
          <a:stretch/>
        </p:blipFill>
        <p:spPr>
          <a:xfrm>
            <a:off x="6048117" y="2976"/>
            <a:ext cx="3825476" cy="6852047"/>
          </a:xfrm>
          <a:prstGeom prst="rect">
            <a:avLst/>
          </a:prstGeom>
        </p:spPr>
      </p:pic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BB7FD15D-1157-4D98-8B01-6E355C4C5D79}"/>
              </a:ext>
            </a:extLst>
          </p:cNvPr>
          <p:cNvSpPr/>
          <p:nvPr/>
        </p:nvSpPr>
        <p:spPr>
          <a:xfrm>
            <a:off x="-130796" y="0"/>
            <a:ext cx="10400952" cy="675858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5" y="45542"/>
            <a:ext cx="593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Data &amp; Investment Universe </a:t>
            </a:r>
          </a:p>
        </p:txBody>
      </p:sp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52943DC4-4731-458F-B3F7-944968E37C5A}"/>
              </a:ext>
            </a:extLst>
          </p:cNvPr>
          <p:cNvSpPr/>
          <p:nvPr/>
        </p:nvSpPr>
        <p:spPr>
          <a:xfrm>
            <a:off x="-126563" y="6430321"/>
            <a:ext cx="9434192" cy="545489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ABDC363D-117E-4EE0-8129-1B79E419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4</a:t>
            </a:fld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FD1C7DBA-6818-4EF0-B466-DF7D633FACB7}"/>
              </a:ext>
            </a:extLst>
          </p:cNvPr>
          <p:cNvSpPr/>
          <p:nvPr/>
        </p:nvSpPr>
        <p:spPr>
          <a:xfrm>
            <a:off x="-976159" y="672704"/>
            <a:ext cx="8202459" cy="5751563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BDD8D9-CF92-4D0C-A824-A03FE6638606}"/>
              </a:ext>
            </a:extLst>
          </p:cNvPr>
          <p:cNvSpPr txBox="1"/>
          <p:nvPr/>
        </p:nvSpPr>
        <p:spPr>
          <a:xfrm>
            <a:off x="3556" y="838900"/>
            <a:ext cx="667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  01.1998 – 08.2020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C651A79-68F8-FC41-9D99-F6FD8F0113C3}"/>
              </a:ext>
            </a:extLst>
          </p:cNvPr>
          <p:cNvGrpSpPr/>
          <p:nvPr/>
        </p:nvGrpSpPr>
        <p:grpSpPr>
          <a:xfrm>
            <a:off x="124495" y="1671341"/>
            <a:ext cx="7836360" cy="4649863"/>
            <a:chOff x="176177" y="1452711"/>
            <a:chExt cx="7836360" cy="4649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03458-10DA-0745-AB52-683EC8F7BA43}"/>
                </a:ext>
              </a:extLst>
            </p:cNvPr>
            <p:cNvSpPr txBox="1"/>
            <p:nvPr/>
          </p:nvSpPr>
          <p:spPr>
            <a:xfrm>
              <a:off x="176177" y="1452711"/>
              <a:ext cx="7836360" cy="4649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 – Thomson Reuters </a:t>
              </a:r>
              <a:r>
                <a:rPr lang="en-US" sz="2000" dirty="0" err="1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Datastream</a:t>
              </a:r>
              <a:endParaRPr lang="en-US" sz="20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Worldwide –                                                  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Assets Classes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Equity Indices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Commodities  -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FX pairs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Sovereign Bonds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Investment Vehicle – Continuous Future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Investable - Daily data with monthly rebalancing</a:t>
              </a:r>
            </a:p>
            <a:p>
              <a:pPr>
                <a:lnSpc>
                  <a:spcPct val="150000"/>
                </a:lnSpc>
              </a:pPr>
              <a:endParaRPr lang="en-US" sz="20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2B23C30F-1CEE-5E40-80BA-E8E7CA51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574" y="1856113"/>
              <a:ext cx="504003" cy="71871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EDCAC2A-8BEA-4141-AB8C-C37FB16E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685" y="1993359"/>
              <a:ext cx="419081" cy="419081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FE11500-2687-604A-8FB2-86E9BCC9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595" y="1836018"/>
              <a:ext cx="504003" cy="733762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F29B132-C98A-C14E-B6B0-38161B278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18" r="192" b="16342"/>
            <a:stretch/>
          </p:blipFill>
          <p:spPr>
            <a:xfrm>
              <a:off x="4551989" y="1993358"/>
              <a:ext cx="541841" cy="4190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1D013C8-626F-9940-BC01-4A45068F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09" y="1993358"/>
              <a:ext cx="585705" cy="394808"/>
            </a:xfrm>
            <a:prstGeom prst="rect">
              <a:avLst/>
            </a:prstGeom>
          </p:spPr>
        </p:pic>
        <p:pic>
          <p:nvPicPr>
            <p:cNvPr id="29" name="Graphique 28" descr="Cultures contour">
              <a:extLst>
                <a:ext uri="{FF2B5EF4-FFF2-40B4-BE49-F238E27FC236}">
                  <a16:creationId xmlns:a16="http://schemas.microsoft.com/office/drawing/2014/main" id="{BB03F81F-32D5-2041-B4FF-DCF798B1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21372" y="3299044"/>
              <a:ext cx="587474" cy="587474"/>
            </a:xfrm>
            <a:prstGeom prst="rect">
              <a:avLst/>
            </a:prstGeom>
          </p:spPr>
        </p:pic>
        <p:pic>
          <p:nvPicPr>
            <p:cNvPr id="31" name="Graphique 30" descr="Baril de pétrole avec un remplissage uni">
              <a:extLst>
                <a:ext uri="{FF2B5EF4-FFF2-40B4-BE49-F238E27FC236}">
                  <a16:creationId xmlns:a16="http://schemas.microsoft.com/office/drawing/2014/main" id="{B3BD3AFF-7F02-0840-B857-318B93FD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53819" y="3337145"/>
              <a:ext cx="475032" cy="475032"/>
            </a:xfrm>
            <a:prstGeom prst="rect">
              <a:avLst/>
            </a:prstGeom>
          </p:spPr>
        </p:pic>
        <p:pic>
          <p:nvPicPr>
            <p:cNvPr id="33" name="Graphique 32" descr="Lingots d’or avec un remplissage uni">
              <a:extLst>
                <a:ext uri="{FF2B5EF4-FFF2-40B4-BE49-F238E27FC236}">
                  <a16:creationId xmlns:a16="http://schemas.microsoft.com/office/drawing/2014/main" id="{7FA0E2E5-225D-AB4C-9371-0C0E41BC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35663" y="3256209"/>
              <a:ext cx="627744" cy="627744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8D2D1F3B-303F-5C40-B7AB-EB18E7B84B77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363A369-6DAB-7043-91A0-FBA0A0A9A43E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583A450-AC4E-4C47-9E0C-325A20007C3B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45" name="Graphique 44" descr="Ville avec un remplissage uni">
            <a:extLst>
              <a:ext uri="{FF2B5EF4-FFF2-40B4-BE49-F238E27FC236}">
                <a16:creationId xmlns:a16="http://schemas.microsoft.com/office/drawing/2014/main" id="{D9A6E18B-4209-5047-93AF-5E1A5B1138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93601" y="3010478"/>
            <a:ext cx="585705" cy="585705"/>
          </a:xfrm>
          <a:prstGeom prst="rect">
            <a:avLst/>
          </a:prstGeom>
        </p:spPr>
      </p:pic>
      <p:pic>
        <p:nvPicPr>
          <p:cNvPr id="3" name="Graphique 2" descr="Argent avec un remplissage uni">
            <a:extLst>
              <a:ext uri="{FF2B5EF4-FFF2-40B4-BE49-F238E27FC236}">
                <a16:creationId xmlns:a16="http://schemas.microsoft.com/office/drawing/2014/main" id="{ADB1607C-6086-4440-A470-9F5B3A4664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06532" y="3975150"/>
            <a:ext cx="587474" cy="587474"/>
          </a:xfrm>
          <a:prstGeom prst="rect">
            <a:avLst/>
          </a:prstGeom>
        </p:spPr>
      </p:pic>
      <p:pic>
        <p:nvPicPr>
          <p:cNvPr id="7" name="Graphique 6" descr="Hypothèque avec un remplissage uni">
            <a:extLst>
              <a:ext uri="{FF2B5EF4-FFF2-40B4-BE49-F238E27FC236}">
                <a16:creationId xmlns:a16="http://schemas.microsoft.com/office/drawing/2014/main" id="{597FD90C-7D8E-C144-BB21-8E35A9680E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517013" y="4334730"/>
            <a:ext cx="585705" cy="5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HelveticaNeueLT Std Lt" panose="020B0403020202020204" pitchFamily="34" charset="0"/>
              </a:rPr>
              <a:t>Methodology </a:t>
            </a:r>
            <a:endParaRPr lang="en-GB" sz="320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1171"/>
            <a:ext cx="9144000" cy="57712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5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3BE0E3A-BE2E-744A-8D2F-0A1C17B59A2D}"/>
              </a:ext>
            </a:extLst>
          </p:cNvPr>
          <p:cNvSpPr txBox="1"/>
          <p:nvPr/>
        </p:nvSpPr>
        <p:spPr>
          <a:xfrm>
            <a:off x="528034" y="628023"/>
            <a:ext cx="7875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implemented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Trend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? </a:t>
            </a:r>
          </a:p>
        </p:txBody>
      </p:sp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5650EB8D-421F-984C-900B-ACDA2EC83D15}"/>
              </a:ext>
            </a:extLst>
          </p:cNvPr>
          <p:cNvSpPr/>
          <p:nvPr/>
        </p:nvSpPr>
        <p:spPr>
          <a:xfrm rot="5400000">
            <a:off x="4130115" y="3152597"/>
            <a:ext cx="426570" cy="1346201"/>
          </a:xfrm>
          <a:prstGeom prst="rightBrace">
            <a:avLst>
              <a:gd name="adj1" fmla="val 17968"/>
              <a:gd name="adj2" fmla="val 50000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colade fermante 17">
            <a:extLst>
              <a:ext uri="{FF2B5EF4-FFF2-40B4-BE49-F238E27FC236}">
                <a16:creationId xmlns:a16="http://schemas.microsoft.com/office/drawing/2014/main" id="{28FE884C-DEC0-F543-8D43-FD4B3D1FAB37}"/>
              </a:ext>
            </a:extLst>
          </p:cNvPr>
          <p:cNvSpPr/>
          <p:nvPr/>
        </p:nvSpPr>
        <p:spPr>
          <a:xfrm rot="5400000">
            <a:off x="6393630" y="2445082"/>
            <a:ext cx="426570" cy="2713731"/>
          </a:xfrm>
          <a:prstGeom prst="rightBrace">
            <a:avLst>
              <a:gd name="adj1" fmla="val 17968"/>
              <a:gd name="adj2" fmla="val 42464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C349A0A9-E143-3040-B9D2-E0194B7CA823}"/>
              </a:ext>
            </a:extLst>
          </p:cNvPr>
          <p:cNvSpPr/>
          <p:nvPr/>
        </p:nvSpPr>
        <p:spPr>
          <a:xfrm rot="5400000">
            <a:off x="2352115" y="3279598"/>
            <a:ext cx="426570" cy="1066800"/>
          </a:xfrm>
          <a:prstGeom prst="rightBrace">
            <a:avLst>
              <a:gd name="adj1" fmla="val 17968"/>
              <a:gd name="adj2" fmla="val 49955"/>
            </a:avLst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C29A5D1-F089-704A-B7B3-F632D964513E}"/>
              </a:ext>
            </a:extLst>
          </p:cNvPr>
          <p:cNvSpPr txBox="1"/>
          <p:nvPr/>
        </p:nvSpPr>
        <p:spPr>
          <a:xfrm>
            <a:off x="1547811" y="4161289"/>
            <a:ext cx="1695452" cy="5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Scaling factor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41B0B28-5CA1-A649-9199-28B039139435}"/>
              </a:ext>
            </a:extLst>
          </p:cNvPr>
          <p:cNvSpPr txBox="1"/>
          <p:nvPr/>
        </p:nvSpPr>
        <p:spPr>
          <a:xfrm>
            <a:off x="3243263" y="4265710"/>
            <a:ext cx="26574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Moving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66"/>
                </a:solidFill>
              </a:rPr>
              <a:t>EWMA</a:t>
            </a:r>
            <a:endParaRPr lang="en-US" sz="2400" dirty="0">
              <a:solidFill>
                <a:srgbClr val="00006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SVM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DAE5D07-D263-0649-8FB3-C5D6D3F75936}"/>
              </a:ext>
            </a:extLst>
          </p:cNvPr>
          <p:cNvSpPr txBox="1"/>
          <p:nvPr/>
        </p:nvSpPr>
        <p:spPr>
          <a:xfrm>
            <a:off x="5746061" y="4217875"/>
            <a:ext cx="2657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Equally 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Volatility Parity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 Risk Parity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CBEB03E-3312-CC47-AABA-0859F675858E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E489D14-C44C-EE45-B1D3-6F99F12F3267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84BB9E0-6EB5-5047-83B2-7A0F65DB8B7C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544E8B9-B3CB-8342-8157-1AE1F5087534}"/>
                  </a:ext>
                </a:extLst>
              </p:cNvPr>
              <p:cNvSpPr txBox="1"/>
              <p:nvPr/>
            </p:nvSpPr>
            <p:spPr>
              <a:xfrm>
                <a:off x="64777" y="2912534"/>
                <a:ext cx="8873263" cy="785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𝑊𝑒𝑖𝑔h𝑡𝑖𝑛h𝑆𝑐h𝑒𝑚𝑒</m:t>
                          </m:r>
                        </m:sup>
                      </m:sSubSup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𝑇𝑎𝑟𝑔𝑒𝑡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𝑃𝑜𝑟𝑡𝑓𝑜𝑙𝑖𝑜</m:t>
                              </m:r>
                            </m:sup>
                          </m:sSubSup>
                        </m:den>
                      </m:f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𝐺𝑟𝑜𝑠𝑠𝑊𝑒𝑖𝑔h</m:t>
                          </m:r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𝑊𝑒𝑖𝑔h𝑡𝑖𝑛𝑔𝑆𝑐h𝑒𝑚𝑒</m:t>
                              </m:r>
                            </m:sup>
                          </m:sSub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544E8B9-B3CB-8342-8157-1AE1F5087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7" y="2912534"/>
                <a:ext cx="8873263" cy="785856"/>
              </a:xfrm>
              <a:prstGeom prst="rect">
                <a:avLst/>
              </a:prstGeom>
              <a:blipFill>
                <a:blip r:embed="rId5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2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Image 20" descr="Diagramme de tendance à la hausse sur un écran">
            <a:extLst>
              <a:ext uri="{FF2B5EF4-FFF2-40B4-BE49-F238E27FC236}">
                <a16:creationId xmlns:a16="http://schemas.microsoft.com/office/drawing/2014/main" id="{AB6E0D00-8387-5F49-BF2B-905526F662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4" r="56389"/>
          <a:stretch/>
        </p:blipFill>
        <p:spPr>
          <a:xfrm>
            <a:off x="6355251" y="383976"/>
            <a:ext cx="2788750" cy="6090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arallélogramme 18">
            <a:extLst>
              <a:ext uri="{FF2B5EF4-FFF2-40B4-BE49-F238E27FC236}">
                <a16:creationId xmlns:a16="http://schemas.microsoft.com/office/drawing/2014/main" id="{BC04C79E-E318-D645-B016-96CE9BC43554}"/>
              </a:ext>
            </a:extLst>
          </p:cNvPr>
          <p:cNvSpPr/>
          <p:nvPr/>
        </p:nvSpPr>
        <p:spPr>
          <a:xfrm>
            <a:off x="-903355" y="691490"/>
            <a:ext cx="8202459" cy="5751563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15064" y="836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Benchmarks – Framework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6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C5058E-E322-4641-BE1F-1ABFF81D24EB}"/>
              </a:ext>
            </a:extLst>
          </p:cNvPr>
          <p:cNvSpPr txBox="1"/>
          <p:nvPr/>
        </p:nvSpPr>
        <p:spPr>
          <a:xfrm>
            <a:off x="-1" y="2114331"/>
            <a:ext cx="838744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Simplest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models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252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 &amp; 90JUMP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21days – 63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days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10%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F658DA-A67F-F841-892E-15F85542F5E2}"/>
              </a:ext>
            </a:extLst>
          </p:cNvPr>
          <p:cNvSpPr txBox="1"/>
          <p:nvPr/>
        </p:nvSpPr>
        <p:spPr>
          <a:xfrm>
            <a:off x="40497" y="811446"/>
            <a:ext cx="66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&amp; Moving average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171C3D-6A7C-A043-A445-A868B8506774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AE56435-EF0E-C541-8792-DB45F774D00B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D02C8C0-B063-AD44-B02B-6C92AEA05553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770CE3-7C6D-0949-86BA-3CEC51D56289}"/>
                  </a:ext>
                </a:extLst>
              </p:cNvPr>
              <p:cNvSpPr txBox="1"/>
              <p:nvPr/>
            </p:nvSpPr>
            <p:spPr>
              <a:xfrm>
                <a:off x="2432917" y="2398464"/>
                <a:ext cx="3301339" cy="806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𝑆𝑖𝑔𝑛𝑎</m:t>
                      </m:r>
                      <m:sSubSup>
                        <m:sSubSup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</m:sSubSup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nary>
                        <m:naryPr>
                          <m:chr m:val="∏"/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)−1)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6770CE3-7C6D-0949-86BA-3CEC51D5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917" y="2398464"/>
                <a:ext cx="3301339" cy="806696"/>
              </a:xfrm>
              <a:prstGeom prst="rect">
                <a:avLst/>
              </a:prstGeom>
              <a:blipFill>
                <a:blip r:embed="rId5"/>
                <a:stretch>
                  <a:fillRect l="-1916" t="-107692" r="-2299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B97EDCB-E450-764F-9905-7773E884D30A}"/>
                  </a:ext>
                </a:extLst>
              </p:cNvPr>
              <p:cNvSpPr txBox="1"/>
              <p:nvPr/>
            </p:nvSpPr>
            <p:spPr>
              <a:xfrm>
                <a:off x="2432917" y="5383956"/>
                <a:ext cx="2993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=[−1 :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≤0, 1: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&gt;0]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B97EDCB-E450-764F-9905-7773E884D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917" y="5383956"/>
                <a:ext cx="2993961" cy="276999"/>
              </a:xfrm>
              <a:prstGeom prst="rect">
                <a:avLst/>
              </a:prstGeom>
              <a:blipFill>
                <a:blip r:embed="rId6"/>
                <a:stretch>
                  <a:fillRect l="-1266" r="-211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AA535E-9DF6-5449-AD15-B2E22E8A5631}"/>
                  </a:ext>
                </a:extLst>
              </p:cNvPr>
              <p:cNvSpPr txBox="1"/>
              <p:nvPr/>
            </p:nvSpPr>
            <p:spPr>
              <a:xfrm>
                <a:off x="2432917" y="3935210"/>
                <a:ext cx="4397358" cy="315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𝑆𝑖𝑔𝑛𝑎</m:t>
                      </m:r>
                      <m:sSubSup>
                        <m:sSubSup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</m:sup>
                      </m:sSubSup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𝑆h𝑜𝑟𝑡𝑇𝑒𝑟𝑚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𝐿𝑜𝑛𝑔𝑇𝑒𝑟𝑚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27AA535E-9DF6-5449-AD15-B2E22E8A5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917" y="3935210"/>
                <a:ext cx="4397358" cy="315856"/>
              </a:xfrm>
              <a:prstGeom prst="rect">
                <a:avLst/>
              </a:prstGeom>
              <a:blipFill>
                <a:blip r:embed="rId7"/>
                <a:stretch>
                  <a:fillRect l="-1153" r="-1441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20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15064" y="836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Benchmarks – Results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7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F658DA-A67F-F841-892E-15F85542F5E2}"/>
              </a:ext>
            </a:extLst>
          </p:cNvPr>
          <p:cNvSpPr txBox="1"/>
          <p:nvPr/>
        </p:nvSpPr>
        <p:spPr>
          <a:xfrm>
            <a:off x="1208299" y="559500"/>
            <a:ext cx="66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&amp; Moving average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171C3D-6A7C-A043-A445-A868B8506774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AE56435-EF0E-C541-8792-DB45F774D00B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D02C8C0-B063-AD44-B02B-6C92AEA05553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A0361A05-D7C6-BA4F-9082-FB323660C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1574"/>
            <a:ext cx="4564897" cy="341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5725171-9E0C-0F4C-BA76-C9EFF8B55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04" y="1122794"/>
            <a:ext cx="4564896" cy="3415521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2C57CE4-F17F-C94A-81D3-29523EE40C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1869" b="5407"/>
          <a:stretch/>
        </p:blipFill>
        <p:spPr>
          <a:xfrm>
            <a:off x="12700" y="4330700"/>
            <a:ext cx="9118600" cy="20862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B2C71F-FB7F-364C-BB97-F8C042313CE6}"/>
              </a:ext>
            </a:extLst>
          </p:cNvPr>
          <p:cNvSpPr/>
          <p:nvPr/>
        </p:nvSpPr>
        <p:spPr>
          <a:xfrm>
            <a:off x="-12700" y="4678879"/>
            <a:ext cx="9118600" cy="1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825377-8069-3B48-9E60-A3B0941E2A07}"/>
              </a:ext>
            </a:extLst>
          </p:cNvPr>
          <p:cNvSpPr/>
          <p:nvPr/>
        </p:nvSpPr>
        <p:spPr>
          <a:xfrm>
            <a:off x="-12700" y="6068293"/>
            <a:ext cx="9156700" cy="1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8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1096323" y="746263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/>
              <p:nvPr/>
            </p:nvSpPr>
            <p:spPr>
              <a:xfrm>
                <a:off x="364478" y="1269483"/>
                <a:ext cx="8387443" cy="5940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Signal computation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 forgetting factor        and       			</a:t>
                </a: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Continuous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fr-CH" sz="2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𝑆</m:t>
                        </m:r>
                      </m:e>
                      <m:sub>
                        <m:r>
                          <a:rPr lang="fr-CH" sz="24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𝐶𝑇𝐴</m:t>
                        </m:r>
                      </m:sub>
                    </m:sSub>
                    <m:r>
                      <a:rPr lang="fr-CH" sz="2400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∈[−1,1]</m:t>
                    </m:r>
                  </m:oMath>
                </a14:m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Main Assumptions – empirical </a:t>
                </a:r>
                <a:r>
                  <a:rPr lang="en-US" sz="2400" dirty="0" err="1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backtesting</a:t>
                </a: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Price length - 300days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Forgetting factor – 11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ResponseScale</a:t>
                </a: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- 0.89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Trading rule – 70% - Overall quantity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78" y="1269483"/>
                <a:ext cx="8387443" cy="5940088"/>
              </a:xfrm>
              <a:prstGeom prst="rect">
                <a:avLst/>
              </a:prstGeom>
              <a:blipFill>
                <a:blip r:embed="rId4"/>
                <a:stretch>
                  <a:fillRect l="-906" t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94F5B69A-924A-7C40-8AA5-F8B1876ECA66}"/>
              </a:ext>
            </a:extLst>
          </p:cNvPr>
          <p:cNvSpPr/>
          <p:nvPr/>
        </p:nvSpPr>
        <p:spPr>
          <a:xfrm>
            <a:off x="3763106" y="2659892"/>
            <a:ext cx="585302" cy="25197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a droite 32">
            <a:extLst>
              <a:ext uri="{FF2B5EF4-FFF2-40B4-BE49-F238E27FC236}">
                <a16:creationId xmlns:a16="http://schemas.microsoft.com/office/drawing/2014/main" id="{C08A60E8-CA48-DF47-A486-7D6D9CBB801B}"/>
              </a:ext>
            </a:extLst>
          </p:cNvPr>
          <p:cNvSpPr/>
          <p:nvPr/>
        </p:nvSpPr>
        <p:spPr>
          <a:xfrm>
            <a:off x="6473519" y="2638179"/>
            <a:ext cx="585302" cy="25197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1EDAE6E-2B39-6A49-9F87-770D83B5D3AD}"/>
                  </a:ext>
                </a:extLst>
              </p:cNvPr>
              <p:cNvSpPr txBox="1"/>
              <p:nvPr/>
            </p:nvSpPr>
            <p:spPr>
              <a:xfrm>
                <a:off x="244364" y="2067378"/>
                <a:ext cx="3609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𝐸𝑊𝑀𝐴</m:t>
                      </m:r>
                      <m:d>
                        <m:dPr>
                          <m:begChr m:val="["/>
                          <m:endChr m:val="]"/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𝐸𝑊𝑀𝐴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1EDAE6E-2B39-6A49-9F87-770D83B5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64" y="2067378"/>
                <a:ext cx="3609321" cy="276999"/>
              </a:xfrm>
              <a:prstGeom prst="rect">
                <a:avLst/>
              </a:prstGeom>
              <a:blipFill>
                <a:blip r:embed="rId5"/>
                <a:stretch>
                  <a:fillRect r="-70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307F091-0ACD-654F-B49A-6A73CD7057B5}"/>
                  </a:ext>
                </a:extLst>
              </p:cNvPr>
              <p:cNvSpPr txBox="1"/>
              <p:nvPr/>
            </p:nvSpPr>
            <p:spPr>
              <a:xfrm>
                <a:off x="1615711" y="2338432"/>
                <a:ext cx="1202637" cy="557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|63]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307F091-0ACD-654F-B49A-6A73CD70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11" y="2338432"/>
                <a:ext cx="1202637" cy="557397"/>
              </a:xfrm>
              <a:prstGeom prst="rect">
                <a:avLst/>
              </a:prstGeom>
              <a:blipFill>
                <a:blip r:embed="rId6"/>
                <a:stretch>
                  <a:fillRect l="-5263" t="-2222" r="-315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921D352-ED50-7944-8D2E-91BC59FC599A}"/>
                  </a:ext>
                </a:extLst>
              </p:cNvPr>
              <p:cNvSpPr txBox="1"/>
              <p:nvPr/>
            </p:nvSpPr>
            <p:spPr>
              <a:xfrm>
                <a:off x="1615711" y="2927473"/>
                <a:ext cx="1375377" cy="557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|252]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921D352-ED50-7944-8D2E-91BC59FC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11" y="2927473"/>
                <a:ext cx="1375377" cy="557332"/>
              </a:xfrm>
              <a:prstGeom prst="rect">
                <a:avLst/>
              </a:prstGeom>
              <a:blipFill>
                <a:blip r:embed="rId7"/>
                <a:stretch>
                  <a:fillRect l="-1835" t="-2222" r="-275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0F0F3D-EBA1-FE43-AEBB-FA0FE247751B}"/>
                  </a:ext>
                </a:extLst>
              </p:cNvPr>
              <p:cNvSpPr txBox="1"/>
              <p:nvPr/>
            </p:nvSpPr>
            <p:spPr>
              <a:xfrm>
                <a:off x="4349867" y="2196676"/>
                <a:ext cx="2089097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𝑥𝑒𝑥𝑝</m:t>
                                  </m:r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fr-CH" b="0" i="1" smtClean="0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b="0" i="1" smtClean="0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fr-CH" b="0" i="1" smtClean="0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H" b="0" i="1" smtClean="0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fr-CH" b="0" i="1" smtClean="0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fr-CH" b="0" i="1" smtClean="0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fr-CH" b="0" i="1" smtClean="0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0.89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0F0F3D-EBA1-FE43-AEBB-FA0FE247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867" y="2196676"/>
                <a:ext cx="2089097" cy="1248547"/>
              </a:xfrm>
              <a:prstGeom prst="rect">
                <a:avLst/>
              </a:prstGeom>
              <a:blipFill>
                <a:blip r:embed="rId8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5ECD848-82F8-6149-9676-2C14871814E9}"/>
                  </a:ext>
                </a:extLst>
              </p:cNvPr>
              <p:cNvSpPr txBox="1"/>
              <p:nvPr/>
            </p:nvSpPr>
            <p:spPr>
              <a:xfrm>
                <a:off x="7123514" y="2338432"/>
                <a:ext cx="1691232" cy="77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𝐶𝑇𝐴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CH" b="0" i="1" smtClean="0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5ECD848-82F8-6149-9676-2C148718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514" y="2338432"/>
                <a:ext cx="1691232" cy="778739"/>
              </a:xfrm>
              <a:prstGeom prst="rect">
                <a:avLst/>
              </a:prstGeom>
              <a:blipFill>
                <a:blip r:embed="rId9"/>
                <a:stretch>
                  <a:fillRect l="-5970" t="-112903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05525C1-EA05-4943-A9DB-C2396563C4D6}"/>
                  </a:ext>
                </a:extLst>
              </p:cNvPr>
              <p:cNvSpPr txBox="1"/>
              <p:nvPr/>
            </p:nvSpPr>
            <p:spPr>
              <a:xfrm>
                <a:off x="4134405" y="1771567"/>
                <a:ext cx="3900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905525C1-EA05-4943-A9DB-C2396563C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05" y="1771567"/>
                <a:ext cx="390095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4B403B9-B81B-7D49-8ABF-A92A8733DF0C}"/>
                  </a:ext>
                </a:extLst>
              </p:cNvPr>
              <p:cNvSpPr txBox="1"/>
              <p:nvPr/>
            </p:nvSpPr>
            <p:spPr>
              <a:xfrm>
                <a:off x="5199366" y="1753464"/>
                <a:ext cx="1239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4B403B9-B81B-7D49-8ABF-A92A8733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66" y="1753464"/>
                <a:ext cx="1239597" cy="276999"/>
              </a:xfrm>
              <a:prstGeom prst="rect">
                <a:avLst/>
              </a:prstGeom>
              <a:blipFill>
                <a:blip r:embed="rId11"/>
                <a:stretch>
                  <a:fillRect l="-2041" t="-9091" r="-612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72827F8-AD54-5540-AE6F-69E304F9D76B}"/>
                  </a:ext>
                </a:extLst>
              </p:cNvPr>
              <p:cNvSpPr txBox="1"/>
              <p:nvPr/>
            </p:nvSpPr>
            <p:spPr>
              <a:xfrm>
                <a:off x="6549581" y="1753463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CH" b="0" i="1" smtClean="0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72827F8-AD54-5540-AE6F-69E304F9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581" y="1753463"/>
                <a:ext cx="1383969" cy="276999"/>
              </a:xfrm>
              <a:prstGeom prst="rect">
                <a:avLst/>
              </a:prstGeom>
              <a:blipFill>
                <a:blip r:embed="rId12"/>
                <a:stretch>
                  <a:fillRect l="-5455" t="-9091" r="-3636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56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9144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9144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740464" y="45542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9144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3300" y="6458571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9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217935" y="6505058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4" y="683942"/>
            <a:ext cx="7720956" cy="406421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" y="4782456"/>
            <a:ext cx="9144000" cy="15347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5869435" y="4781388"/>
            <a:ext cx="724548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7366715" y="4810271"/>
            <a:ext cx="1184857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2DB2C2-8B4C-C34C-BDFB-76C8C7FE9441}"/>
              </a:ext>
            </a:extLst>
          </p:cNvPr>
          <p:cNvSpPr/>
          <p:nvPr/>
        </p:nvSpPr>
        <p:spPr>
          <a:xfrm>
            <a:off x="4552459" y="4790444"/>
            <a:ext cx="1316976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9269</TotalTime>
  <Words>1240</Words>
  <Application>Microsoft Macintosh PowerPoint</Application>
  <PresentationFormat>Affichage à l'écran (4:3)</PresentationFormat>
  <Paragraphs>254</Paragraphs>
  <Slides>23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 Neue</vt:lpstr>
      <vt:lpstr>HelveticaNeueLT Std Lt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Michod</dc:creator>
  <cp:lastModifiedBy>Maxime Borel</cp:lastModifiedBy>
  <cp:revision>337</cp:revision>
  <cp:lastPrinted>2020-12-14T12:37:49Z</cp:lastPrinted>
  <dcterms:created xsi:type="dcterms:W3CDTF">2019-04-06T14:39:53Z</dcterms:created>
  <dcterms:modified xsi:type="dcterms:W3CDTF">2020-12-14T19:42:06Z</dcterms:modified>
</cp:coreProperties>
</file>